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723" r:id="rId3"/>
  </p:sldMasterIdLst>
  <p:notesMasterIdLst>
    <p:notesMasterId r:id="rId5"/>
  </p:notesMasterIdLst>
  <p:handoutMasterIdLst>
    <p:handoutMasterId r:id="rId41"/>
  </p:handoutMasterIdLst>
  <p:sldIdLst>
    <p:sldId id="257" r:id="rId4"/>
    <p:sldId id="443" r:id="rId6"/>
    <p:sldId id="507" r:id="rId7"/>
    <p:sldId id="474" r:id="rId8"/>
    <p:sldId id="475" r:id="rId9"/>
    <p:sldId id="476" r:id="rId10"/>
    <p:sldId id="508" r:id="rId11"/>
    <p:sldId id="477" r:id="rId12"/>
    <p:sldId id="478" r:id="rId13"/>
    <p:sldId id="509" r:id="rId14"/>
    <p:sldId id="479" r:id="rId15"/>
    <p:sldId id="510" r:id="rId16"/>
    <p:sldId id="480" r:id="rId17"/>
    <p:sldId id="481" r:id="rId18"/>
    <p:sldId id="511" r:id="rId19"/>
    <p:sldId id="470" r:id="rId20"/>
    <p:sldId id="482" r:id="rId21"/>
    <p:sldId id="484" r:id="rId22"/>
    <p:sldId id="483" r:id="rId23"/>
    <p:sldId id="485" r:id="rId24"/>
    <p:sldId id="487" r:id="rId25"/>
    <p:sldId id="488" r:id="rId26"/>
    <p:sldId id="490" r:id="rId27"/>
    <p:sldId id="491" r:id="rId28"/>
    <p:sldId id="492" r:id="rId29"/>
    <p:sldId id="512" r:id="rId30"/>
    <p:sldId id="471" r:id="rId31"/>
    <p:sldId id="496" r:id="rId32"/>
    <p:sldId id="497" r:id="rId33"/>
    <p:sldId id="498" r:id="rId34"/>
    <p:sldId id="499" r:id="rId35"/>
    <p:sldId id="502" r:id="rId36"/>
    <p:sldId id="513" r:id="rId37"/>
    <p:sldId id="503" r:id="rId38"/>
    <p:sldId id="504" r:id="rId39"/>
    <p:sldId id="461" r:id="rId40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45"/>
    </p:embeddedFont>
    <p:embeddedFont>
      <p:font typeface="Microsoft JhengHei" panose="020B0604030504040204" charset="-120"/>
      <p:regular r:id="rId46"/>
    </p:embeddedFont>
    <p:embeddedFont>
      <p:font typeface="HP Simplified Jpan" panose="020B0500000000000000" charset="-122"/>
      <p:regular r:id="rId47"/>
    </p:embeddedFont>
    <p:embeddedFont>
      <p:font typeface="HP Simplified Hans" panose="020B0500000000000000" charset="-122"/>
      <p:regular r:id="rId48"/>
    </p:embeddedFont>
    <p:embeddedFont>
      <p:font typeface="Calibri" panose="020F0502020204030204" charset="0"/>
      <p:regular r:id="rId49"/>
      <p:bold r:id="rId50"/>
      <p:italic r:id="rId51"/>
      <p:boldItalic r:id="rId52"/>
    </p:embeddedFont>
  </p:embeddedFontLst>
  <p:custDataLst>
    <p:tags r:id="rId5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7" userDrawn="1">
          <p15:clr>
            <a:srgbClr val="A4A3A4"/>
          </p15:clr>
        </p15:guide>
        <p15:guide id="2" orient="horz" pos="1909" userDrawn="1">
          <p15:clr>
            <a:srgbClr val="A4A3A4"/>
          </p15:clr>
        </p15:guide>
        <p15:guide id="3" orient="horz" pos="3072" userDrawn="1">
          <p15:clr>
            <a:srgbClr val="A4A3A4"/>
          </p15:clr>
        </p15:guide>
        <p15:guide id="4" pos="103" userDrawn="1">
          <p15:clr>
            <a:srgbClr val="A4A3A4"/>
          </p15:clr>
        </p15:guide>
        <p15:guide id="5" pos="5579" userDrawn="1">
          <p15:clr>
            <a:srgbClr val="A4A3A4"/>
          </p15:clr>
        </p15:guide>
        <p15:guide id="6" pos="1216" userDrawn="1">
          <p15:clr>
            <a:srgbClr val="A4A3A4"/>
          </p15:clr>
        </p15:guide>
        <p15:guide id="7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7199"/>
    <a:srgbClr val="D0DBE3"/>
    <a:srgbClr val="114F8D"/>
    <a:srgbClr val="405573"/>
    <a:srgbClr val="96A9C5"/>
    <a:srgbClr val="96ACC5"/>
    <a:srgbClr val="FFFFFF"/>
    <a:srgbClr val="E9E0CF"/>
    <a:srgbClr val="D3C39F"/>
    <a:srgbClr val="EFE8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54" autoAdjust="0"/>
    <p:restoredTop sz="91525" autoAdjust="0"/>
  </p:normalViewPr>
  <p:slideViewPr>
    <p:cSldViewPr snapToGrid="0" showGuides="1">
      <p:cViewPr varScale="1">
        <p:scale>
          <a:sx n="81" d="100"/>
          <a:sy n="81" d="100"/>
        </p:scale>
        <p:origin x="-96" y="-174"/>
      </p:cViewPr>
      <p:guideLst>
        <p:guide orient="horz" pos="2127"/>
        <p:guide orient="horz" pos="1909"/>
        <p:guide orient="horz" pos="3072"/>
        <p:guide pos="103"/>
        <p:guide pos="5579"/>
        <p:guide pos="121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3" Type="http://schemas.openxmlformats.org/officeDocument/2006/relationships/tags" Target="tags/tag7.xml"/><Relationship Id="rId52" Type="http://schemas.openxmlformats.org/officeDocument/2006/relationships/font" Target="fonts/font8.fntdata"/><Relationship Id="rId51" Type="http://schemas.openxmlformats.org/officeDocument/2006/relationships/font" Target="fonts/font7.fntdata"/><Relationship Id="rId50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49" Type="http://schemas.openxmlformats.org/officeDocument/2006/relationships/font" Target="fonts/font5.fntdata"/><Relationship Id="rId48" Type="http://schemas.openxmlformats.org/officeDocument/2006/relationships/font" Target="fonts/font4.fntdata"/><Relationship Id="rId47" Type="http://schemas.openxmlformats.org/officeDocument/2006/relationships/font" Target="fonts/font3.fntdata"/><Relationship Id="rId46" Type="http://schemas.openxmlformats.org/officeDocument/2006/relationships/font" Target="fonts/font2.fntdata"/><Relationship Id="rId45" Type="http://schemas.openxmlformats.org/officeDocument/2006/relationships/font" Target="fonts/font1.fntdata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handoutMaster" Target="handoutMasters/handoutMaster1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 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2"/>
          <p:cNvSpPr>
            <a:spLocks noGrp="1"/>
          </p:cNvSpPr>
          <p:nvPr>
            <p:ph type="pic" sz="quarter" idx="10"/>
          </p:nvPr>
        </p:nvSpPr>
        <p:spPr>
          <a:xfrm>
            <a:off x="228599" y="1144575"/>
            <a:ext cx="3071191" cy="15516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6619460" y="1144575"/>
            <a:ext cx="2295939" cy="1551600"/>
          </a:xfrm>
          <a:prstGeom prst="rect">
            <a:avLst/>
          </a:prstGeom>
          <a:solidFill>
            <a:srgbClr val="5571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图片占位符 2"/>
          <p:cNvSpPr>
            <a:spLocks noGrp="1"/>
          </p:cNvSpPr>
          <p:nvPr>
            <p:ph type="pic" sz="quarter" idx="11"/>
          </p:nvPr>
        </p:nvSpPr>
        <p:spPr>
          <a:xfrm>
            <a:off x="3424030" y="1144575"/>
            <a:ext cx="3071191" cy="15516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2"/>
          <p:cNvSpPr>
            <a:spLocks noGrp="1"/>
          </p:cNvSpPr>
          <p:nvPr>
            <p:ph type="pic" sz="quarter" idx="10"/>
          </p:nvPr>
        </p:nvSpPr>
        <p:spPr>
          <a:xfrm>
            <a:off x="5192486" y="1299160"/>
            <a:ext cx="3722914" cy="152674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>
          <a:xfrm>
            <a:off x="5192486" y="2972839"/>
            <a:ext cx="3722914" cy="152674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2"/>
          <p:cNvSpPr>
            <a:spLocks noGrp="1"/>
          </p:cNvSpPr>
          <p:nvPr>
            <p:ph type="pic" sz="quarter" idx="10"/>
          </p:nvPr>
        </p:nvSpPr>
        <p:spPr>
          <a:xfrm>
            <a:off x="655092" y="1067148"/>
            <a:ext cx="3296421" cy="152674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1"/>
          </p:nvPr>
        </p:nvSpPr>
        <p:spPr>
          <a:xfrm>
            <a:off x="655092" y="2904600"/>
            <a:ext cx="3296421" cy="152674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5" Type="http://schemas.openxmlformats.org/officeDocument/2006/relationships/theme" Target="../theme/theme1.xml"/><Relationship Id="rId74" Type="http://schemas.openxmlformats.org/officeDocument/2006/relationships/slideLayout" Target="../slideLayouts/slideLayout74.xml"/><Relationship Id="rId73" Type="http://schemas.openxmlformats.org/officeDocument/2006/relationships/slideLayout" Target="../slideLayouts/slideLayout73.xml"/><Relationship Id="rId72" Type="http://schemas.openxmlformats.org/officeDocument/2006/relationships/slideLayout" Target="../slideLayouts/slideLayout72.xml"/><Relationship Id="rId71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.xml"/><Relationship Id="rId69" Type="http://schemas.openxmlformats.org/officeDocument/2006/relationships/slideLayout" Target="../slideLayouts/slideLayout69.xml"/><Relationship Id="rId68" Type="http://schemas.openxmlformats.org/officeDocument/2006/relationships/slideLayout" Target="../slideLayouts/slideLayout68.xml"/><Relationship Id="rId67" Type="http://schemas.openxmlformats.org/officeDocument/2006/relationships/slideLayout" Target="../slideLayouts/slideLayout67.xml"/><Relationship Id="rId66" Type="http://schemas.openxmlformats.org/officeDocument/2006/relationships/slideLayout" Target="../slideLayouts/slideLayout66.xml"/><Relationship Id="rId65" Type="http://schemas.openxmlformats.org/officeDocument/2006/relationships/slideLayout" Target="../slideLayouts/slideLayout65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60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77.xml"/><Relationship Id="rId2" Type="http://schemas.openxmlformats.org/officeDocument/2006/relationships/slideLayout" Target="../slideLayouts/slideLayout76.xml"/><Relationship Id="rId1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13F87CF-3569-4A6D-ABE9-80B564D3AFB4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431EDE2-ED55-47B1-BF0C-0EF98048EBB1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</p:sldLayoutIdLst>
  <p:hf sldNum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微软雅黑" panose="020B0503020204020204" pitchFamily="34" charset="-122"/>
          <a:ea typeface="汉仪大宋简" pitchFamily="49" charset="-122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/>
          <p:nvPr/>
        </p:nvSpPr>
        <p:spPr>
          <a:xfrm>
            <a:off x="366467" y="0"/>
            <a:ext cx="8548933" cy="5143500"/>
          </a:xfrm>
          <a:custGeom>
            <a:avLst/>
            <a:gdLst>
              <a:gd name="connsiteX0" fmla="*/ 1381791 w 8548933"/>
              <a:gd name="connsiteY0" fmla="*/ 0 h 5143500"/>
              <a:gd name="connsiteX1" fmla="*/ 7167142 w 8548933"/>
              <a:gd name="connsiteY1" fmla="*/ 0 h 5143500"/>
              <a:gd name="connsiteX2" fmla="*/ 7296971 w 8548933"/>
              <a:gd name="connsiteY2" fmla="*/ 117996 h 5143500"/>
              <a:gd name="connsiteX3" fmla="*/ 8548933 w 8548933"/>
              <a:gd name="connsiteY3" fmla="*/ 3140501 h 5143500"/>
              <a:gd name="connsiteX4" fmla="*/ 8127424 w 8548933"/>
              <a:gd name="connsiteY4" fmla="*/ 4993660 h 5143500"/>
              <a:gd name="connsiteX5" fmla="*/ 8044868 w 8548933"/>
              <a:gd name="connsiteY5" fmla="*/ 5143500 h 5143500"/>
              <a:gd name="connsiteX6" fmla="*/ 504066 w 8548933"/>
              <a:gd name="connsiteY6" fmla="*/ 5143500 h 5143500"/>
              <a:gd name="connsiteX7" fmla="*/ 421509 w 8548933"/>
              <a:gd name="connsiteY7" fmla="*/ 4993660 h 5143500"/>
              <a:gd name="connsiteX8" fmla="*/ 0 w 8548933"/>
              <a:gd name="connsiteY8" fmla="*/ 3140501 h 5143500"/>
              <a:gd name="connsiteX9" fmla="*/ 1251962 w 8548933"/>
              <a:gd name="connsiteY9" fmla="*/ 11799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48933" h="5143500">
                <a:moveTo>
                  <a:pt x="1381791" y="0"/>
                </a:moveTo>
                <a:lnTo>
                  <a:pt x="7167142" y="0"/>
                </a:lnTo>
                <a:lnTo>
                  <a:pt x="7296971" y="117996"/>
                </a:lnTo>
                <a:cubicBezTo>
                  <a:pt x="8070497" y="891523"/>
                  <a:pt x="8548933" y="1960140"/>
                  <a:pt x="8548933" y="3140501"/>
                </a:cubicBezTo>
                <a:cubicBezTo>
                  <a:pt x="8548933" y="3804455"/>
                  <a:pt x="8397553" y="4433052"/>
                  <a:pt x="8127424" y="4993660"/>
                </a:cubicBezTo>
                <a:lnTo>
                  <a:pt x="8044868" y="5143500"/>
                </a:lnTo>
                <a:lnTo>
                  <a:pt x="504066" y="5143500"/>
                </a:lnTo>
                <a:lnTo>
                  <a:pt x="421509" y="4993660"/>
                </a:lnTo>
                <a:cubicBezTo>
                  <a:pt x="151380" y="4433052"/>
                  <a:pt x="0" y="3804455"/>
                  <a:pt x="0" y="3140501"/>
                </a:cubicBezTo>
                <a:cubicBezTo>
                  <a:pt x="0" y="1960140"/>
                  <a:pt x="478436" y="891523"/>
                  <a:pt x="1251962" y="117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" name="任意多边形: 形状 20"/>
          <p:cNvSpPr/>
          <p:nvPr/>
        </p:nvSpPr>
        <p:spPr>
          <a:xfrm>
            <a:off x="1521250" y="1"/>
            <a:ext cx="6239366" cy="5143499"/>
          </a:xfrm>
          <a:custGeom>
            <a:avLst/>
            <a:gdLst>
              <a:gd name="connsiteX0" fmla="*/ 2409107 w 6239366"/>
              <a:gd name="connsiteY0" fmla="*/ 0 h 5143499"/>
              <a:gd name="connsiteX1" fmla="*/ 3830260 w 6239366"/>
              <a:gd name="connsiteY1" fmla="*/ 0 h 5143499"/>
              <a:gd name="connsiteX2" fmla="*/ 4047382 w 6239366"/>
              <a:gd name="connsiteY2" fmla="*/ 55828 h 5143499"/>
              <a:gd name="connsiteX3" fmla="*/ 6239366 w 6239366"/>
              <a:gd name="connsiteY3" fmla="*/ 3035256 h 5143499"/>
              <a:gd name="connsiteX4" fmla="*/ 5573981 w 6239366"/>
              <a:gd name="connsiteY4" fmla="*/ 4961309 h 5143499"/>
              <a:gd name="connsiteX5" fmla="*/ 5414257 w 6239366"/>
              <a:gd name="connsiteY5" fmla="*/ 5143499 h 5143499"/>
              <a:gd name="connsiteX6" fmla="*/ 825110 w 6239366"/>
              <a:gd name="connsiteY6" fmla="*/ 5143499 h 5143499"/>
              <a:gd name="connsiteX7" fmla="*/ 665386 w 6239366"/>
              <a:gd name="connsiteY7" fmla="*/ 4961309 h 5143499"/>
              <a:gd name="connsiteX8" fmla="*/ 0 w 6239366"/>
              <a:gd name="connsiteY8" fmla="*/ 3035256 h 5143499"/>
              <a:gd name="connsiteX9" fmla="*/ 2191985 w 6239366"/>
              <a:gd name="connsiteY9" fmla="*/ 5582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39366" h="5143499">
                <a:moveTo>
                  <a:pt x="2409107" y="0"/>
                </a:moveTo>
                <a:lnTo>
                  <a:pt x="3830260" y="0"/>
                </a:lnTo>
                <a:lnTo>
                  <a:pt x="4047382" y="55828"/>
                </a:lnTo>
                <a:cubicBezTo>
                  <a:pt x="5317307" y="450816"/>
                  <a:pt x="6239366" y="1635357"/>
                  <a:pt x="6239366" y="3035256"/>
                </a:cubicBezTo>
                <a:cubicBezTo>
                  <a:pt x="6239366" y="3762127"/>
                  <a:pt x="5990778" y="4430938"/>
                  <a:pt x="5573981" y="4961309"/>
                </a:cubicBezTo>
                <a:lnTo>
                  <a:pt x="5414257" y="5143499"/>
                </a:lnTo>
                <a:lnTo>
                  <a:pt x="825110" y="5143499"/>
                </a:lnTo>
                <a:lnTo>
                  <a:pt x="665386" y="4961309"/>
                </a:lnTo>
                <a:cubicBezTo>
                  <a:pt x="248588" y="4430938"/>
                  <a:pt x="0" y="3762127"/>
                  <a:pt x="0" y="3035256"/>
                </a:cubicBezTo>
                <a:cubicBezTo>
                  <a:pt x="0" y="1635357"/>
                  <a:pt x="922060" y="450816"/>
                  <a:pt x="2191985" y="55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684212" y="1628405"/>
            <a:ext cx="7775575" cy="119888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</a:rPr>
              <a:t>How to collect garbage </a:t>
            </a:r>
            <a:endParaRPr kumimoji="0" lang="en-US" altLang="zh-CN" sz="3600" b="1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</a:rPr>
              <a:t>when heap memory is running out</a:t>
            </a:r>
            <a:endParaRPr kumimoji="0" lang="en-US" altLang="zh-CN" sz="3600" b="1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13180" y="2826823"/>
            <a:ext cx="4717638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kern="100" noProof="0" dirty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uLnTx/>
                <a:uFillTx/>
                <a:latin typeface="HP Simplified Jpan" panose="020B0500000000000000" charset="-122"/>
                <a:ea typeface="HP Simplified Jpan" panose="020B0500000000000000" charset="-122"/>
                <a:cs typeface="思源黑体 CN Normal" panose="020B0400000000000000" charset="-122"/>
                <a:sym typeface="+mn-ea"/>
              </a:rPr>
              <a:t>The Light of Science (Young Scholars) </a:t>
            </a:r>
            <a:endParaRPr kumimoji="0" lang="en-US" altLang="zh-CN" sz="1400" b="0" i="0" u="none" strike="noStrike" kern="100" cap="none" spc="0" normalizeH="0" baseline="0" noProof="0" dirty="0">
              <a:ln>
                <a:noFill/>
              </a:ln>
              <a:solidFill>
                <a:schemeClr val="accent1">
                  <a:lumMod val="20000"/>
                  <a:lumOff val="80000"/>
                </a:schemeClr>
              </a:solidFill>
              <a:effectLst/>
              <a:uLnTx/>
              <a:uFillTx/>
              <a:latin typeface="HP Simplified Jpan" panose="020B0500000000000000" charset="-122"/>
              <a:ea typeface="HP Simplified Jpan" panose="020B0500000000000000" charset="-122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kern="100" noProof="0" dirty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uLnTx/>
                <a:uFillTx/>
                <a:latin typeface="HP Simplified Jpan" panose="020B0500000000000000" charset="-122"/>
                <a:ea typeface="HP Simplified Jpan" panose="020B0500000000000000" charset="-122"/>
                <a:cs typeface="思源黑体 CN Normal" panose="020B0400000000000000" charset="-122"/>
                <a:sym typeface="+mn-ea"/>
              </a:rPr>
              <a:t>-Programming Language Pearls</a:t>
            </a:r>
            <a:endParaRPr kumimoji="0" lang="en-US" altLang="zh-CN" sz="1400" b="0" i="0" u="none" strike="noStrike" kern="100" cap="none" spc="0" normalizeH="0" baseline="0" noProof="0" dirty="0">
              <a:ln>
                <a:noFill/>
              </a:ln>
              <a:solidFill>
                <a:schemeClr val="accent1">
                  <a:lumMod val="20000"/>
                  <a:lumOff val="80000"/>
                </a:schemeClr>
              </a:solidFill>
              <a:effectLst/>
              <a:uLnTx/>
              <a:uFillTx/>
              <a:latin typeface="HP Simplified Jpan" panose="020B0500000000000000" charset="-122"/>
              <a:ea typeface="HP Simplified Jpan" panose="020B0500000000000000" charset="-122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3937361" y="3599302"/>
            <a:ext cx="1269276" cy="31979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P Simplified Jpan" panose="020B0500000000000000" charset="-122"/>
                <a:ea typeface="HP Simplified Jpan" panose="020B0500000000000000" charset="-122"/>
                <a:cs typeface="思源黑体 CN Normal" panose="020B0400000000000000" charset="-122"/>
              </a:rPr>
              <a:t>Ruoyun Tang</a:t>
            </a:r>
            <a:endParaRPr kumimoji="0" lang="en-US" altLang="zh-CN" sz="1400" b="1" i="0" u="none" strike="noStrike" kern="1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P Simplified Jpan" panose="020B0500000000000000" charset="-122"/>
              <a:ea typeface="HP Simplified Jpan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3179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642689" y="341909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49355" y="341909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29357" y="341909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3602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86336" y="809625"/>
            <a:ext cx="7905214" cy="2020157"/>
            <a:chOff x="971" y="2070"/>
            <a:chExt cx="12458" cy="5313"/>
          </a:xfrm>
        </p:grpSpPr>
        <p:grpSp>
          <p:nvGrpSpPr>
            <p:cNvPr id="84" name="组合 83"/>
            <p:cNvGrpSpPr/>
            <p:nvPr/>
          </p:nvGrpSpPr>
          <p:grpSpPr>
            <a:xfrm>
              <a:off x="971" y="2070"/>
              <a:ext cx="12458" cy="3568"/>
              <a:chOff x="970" y="2070"/>
              <a:chExt cx="12458" cy="3568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970" y="2070"/>
                <a:ext cx="12459" cy="3569"/>
              </a:xfrm>
              <a:prstGeom prst="rect">
                <a:avLst/>
              </a:prstGeom>
              <a:solidFill>
                <a:srgbClr val="96ACC5"/>
              </a:solidFill>
              <a:ln>
                <a:solidFill>
                  <a:srgbClr val="96AC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48" name="组合 47"/>
              <p:cNvGrpSpPr/>
              <p:nvPr/>
            </p:nvGrpSpPr>
            <p:grpSpPr>
              <a:xfrm>
                <a:off x="9299" y="2632"/>
                <a:ext cx="3806" cy="2444"/>
                <a:chOff x="1617" y="2568"/>
                <a:chExt cx="3806" cy="2444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5300" y="2632"/>
                <a:ext cx="3806" cy="2444"/>
                <a:chOff x="1617" y="2568"/>
                <a:chExt cx="3806" cy="2444"/>
              </a:xfrm>
            </p:grpSpPr>
            <p:sp>
              <p:nvSpPr>
                <p:cNvPr id="50" name="矩形 49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1" name="矩形 50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2" name="矩形 51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1301" y="2632"/>
                <a:ext cx="3806" cy="2444"/>
                <a:chOff x="1617" y="2568"/>
                <a:chExt cx="3806" cy="2444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6" name="矩形 55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2" name="文本框 81"/>
            <p:cNvSpPr txBox="1"/>
            <p:nvPr/>
          </p:nvSpPr>
          <p:spPr>
            <a:xfrm>
              <a:off x="8328" y="5780"/>
              <a:ext cx="5061" cy="1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/>
              <a:r>
                <a:rPr lang="en-US" altLang="zh-CN" sz="20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Heap Memory</a:t>
              </a:r>
              <a:endParaRPr lang="en-US" altLang="zh-CN" sz="20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302" y="2632"/>
              <a:ext cx="10483" cy="2444"/>
              <a:chOff x="1302" y="2632"/>
              <a:chExt cx="10483" cy="2444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302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263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5301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7967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9323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064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</p:grpSp>
        <p:sp>
          <p:nvSpPr>
            <p:cNvPr id="17" name="下箭头 16"/>
            <p:cNvSpPr/>
            <p:nvPr/>
          </p:nvSpPr>
          <p:spPr>
            <a:xfrm>
              <a:off x="1709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下箭头 17"/>
            <p:cNvSpPr/>
            <p:nvPr/>
          </p:nvSpPr>
          <p:spPr>
            <a:xfrm>
              <a:off x="3042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302" y="6658"/>
              <a:ext cx="276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Allocated Heap Memory</a:t>
              </a:r>
              <a:endParaRPr lang="en-US" altLang="zh-CN" sz="12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866140" y="3643630"/>
            <a:ext cx="7740015" cy="929640"/>
            <a:chOff x="1412" y="5066"/>
            <a:chExt cx="12189" cy="1464"/>
          </a:xfrm>
        </p:grpSpPr>
        <p:sp>
          <p:nvSpPr>
            <p:cNvPr id="27" name="文本框 26"/>
            <p:cNvSpPr txBox="1"/>
            <p:nvPr/>
          </p:nvSpPr>
          <p:spPr>
            <a:xfrm>
              <a:off x="9703" y="5193"/>
              <a:ext cx="3898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400">
                  <a:solidFill>
                    <a:srgbClr val="114F8D"/>
                  </a:solidFill>
                </a:rPr>
                <a:t>......</a:t>
              </a:r>
              <a:endParaRPr lang="en-US" altLang="zh-CN" sz="4400">
                <a:solidFill>
                  <a:srgbClr val="114F8D"/>
                </a:solidFill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1412" y="5066"/>
              <a:ext cx="7800" cy="1464"/>
              <a:chOff x="1412" y="5066"/>
              <a:chExt cx="7800" cy="1464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1412" y="5066"/>
                <a:ext cx="3804" cy="1464"/>
                <a:chOff x="1412" y="5066"/>
                <a:chExt cx="3804" cy="1464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1412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744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4076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</p:grpSp>
          <p:grpSp>
            <p:nvGrpSpPr>
              <p:cNvPr id="30" name="组合 29"/>
              <p:cNvGrpSpPr/>
              <p:nvPr/>
            </p:nvGrpSpPr>
            <p:grpSpPr>
              <a:xfrm>
                <a:off x="5408" y="5066"/>
                <a:ext cx="3804" cy="1464"/>
                <a:chOff x="1412" y="5066"/>
                <a:chExt cx="3804" cy="1464"/>
              </a:xfrm>
            </p:grpSpPr>
            <p:sp>
              <p:nvSpPr>
                <p:cNvPr id="31" name="矩形 30"/>
                <p:cNvSpPr/>
                <p:nvPr/>
              </p:nvSpPr>
              <p:spPr>
                <a:xfrm>
                  <a:off x="1412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  <p:sp>
              <p:nvSpPr>
                <p:cNvPr id="32" name="矩形 31"/>
                <p:cNvSpPr/>
                <p:nvPr/>
              </p:nvSpPr>
              <p:spPr>
                <a:xfrm>
                  <a:off x="2744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4076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</p:grpSp>
        </p:grpSp>
      </p:grpSp>
      <p:sp>
        <p:nvSpPr>
          <p:cNvPr id="16" name="文本框 15"/>
          <p:cNvSpPr txBox="1"/>
          <p:nvPr/>
        </p:nvSpPr>
        <p:spPr>
          <a:xfrm>
            <a:off x="790575" y="2882900"/>
            <a:ext cx="64274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rgbClr val="557199"/>
                </a:solidFill>
                <a:latin typeface="Courier New" panose="02070309020205020404" charset="0"/>
                <a:cs typeface="Courier New" panose="02070309020205020404" charset="0"/>
              </a:rPr>
              <a:t>int *p=(int *)malloc(sizeof(int)); </a:t>
            </a:r>
            <a:endParaRPr lang="en-US" altLang="zh-CN" sz="2000" b="1">
              <a:solidFill>
                <a:schemeClr val="tx2">
                  <a:lumMod val="90000"/>
                </a:schemeClr>
              </a:solidFill>
              <a:latin typeface="Courier New" panose="02070309020205020404" charset="0"/>
              <a:cs typeface="Courier New" panose="02070309020205020404" charset="0"/>
            </a:endParaRPr>
          </a:p>
          <a:p>
            <a:r>
              <a:rPr lang="zh-CN" altLang="en-US" sz="2000" b="1">
                <a:solidFill>
                  <a:schemeClr val="tx2">
                    <a:lumMod val="90000"/>
                  </a:schemeClr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⬇</a:t>
            </a:r>
            <a:r>
              <a:rPr lang="en-US" altLang="zh-CN" sz="2000" b="1">
                <a:solidFill>
                  <a:schemeClr val="tx2">
                    <a:lumMod val="90000"/>
                  </a:schemeClr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 </a:t>
            </a:r>
            <a:r>
              <a:rPr lang="en-US" altLang="zh-CN" sz="2000" b="1">
                <a:solidFill>
                  <a:schemeClr val="tx2">
                    <a:lumMod val="90000"/>
                  </a:schemeClr>
                </a:solidFill>
                <a:latin typeface="Courier New" panose="02070309020205020404" charset="0"/>
                <a:cs typeface="Courier New" panose="02070309020205020404" charset="0"/>
              </a:rPr>
              <a:t>new data which needs heap memory </a:t>
            </a:r>
            <a:endParaRPr lang="zh-CN" altLang="en-US" sz="2000" b="1">
              <a:solidFill>
                <a:schemeClr val="tx2">
                  <a:lumMod val="90000"/>
                </a:schemeClr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84431" y="876935"/>
            <a:ext cx="7905214" cy="2020157"/>
            <a:chOff x="971" y="2070"/>
            <a:chExt cx="12458" cy="5313"/>
          </a:xfrm>
        </p:grpSpPr>
        <p:grpSp>
          <p:nvGrpSpPr>
            <p:cNvPr id="84" name="组合 83"/>
            <p:cNvGrpSpPr/>
            <p:nvPr/>
          </p:nvGrpSpPr>
          <p:grpSpPr>
            <a:xfrm>
              <a:off x="971" y="2070"/>
              <a:ext cx="12458" cy="3568"/>
              <a:chOff x="970" y="2070"/>
              <a:chExt cx="12458" cy="3568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970" y="2070"/>
                <a:ext cx="12459" cy="3569"/>
              </a:xfrm>
              <a:prstGeom prst="rect">
                <a:avLst/>
              </a:prstGeom>
              <a:solidFill>
                <a:srgbClr val="96ACC5"/>
              </a:solidFill>
              <a:ln>
                <a:solidFill>
                  <a:srgbClr val="96AC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48" name="组合 47"/>
              <p:cNvGrpSpPr/>
              <p:nvPr/>
            </p:nvGrpSpPr>
            <p:grpSpPr>
              <a:xfrm>
                <a:off x="9299" y="2632"/>
                <a:ext cx="3806" cy="2444"/>
                <a:chOff x="1617" y="2568"/>
                <a:chExt cx="3806" cy="2444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5300" y="2632"/>
                <a:ext cx="3806" cy="2444"/>
                <a:chOff x="1617" y="2568"/>
                <a:chExt cx="3806" cy="2444"/>
              </a:xfrm>
            </p:grpSpPr>
            <p:sp>
              <p:nvSpPr>
                <p:cNvPr id="50" name="矩形 49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1" name="矩形 50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2" name="矩形 51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1301" y="2632"/>
                <a:ext cx="3806" cy="2444"/>
                <a:chOff x="1617" y="2568"/>
                <a:chExt cx="3806" cy="2444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6" name="矩形 55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2" name="文本框 81"/>
            <p:cNvSpPr txBox="1"/>
            <p:nvPr/>
          </p:nvSpPr>
          <p:spPr>
            <a:xfrm>
              <a:off x="8328" y="5780"/>
              <a:ext cx="5061" cy="1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/>
              <a:r>
                <a:rPr lang="en-US" altLang="zh-CN" sz="20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Heap Memory</a:t>
              </a:r>
              <a:endParaRPr lang="en-US" altLang="zh-CN" sz="20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302" y="2632"/>
              <a:ext cx="10483" cy="2444"/>
              <a:chOff x="1302" y="2632"/>
              <a:chExt cx="10483" cy="2444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1302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br>
                  <a:rPr lang="en-US" altLang="zh-CN" sz="1000"/>
                </a:br>
                <a:r>
                  <a:rPr lang="en-US" altLang="zh-CN" sz="1000"/>
                  <a:t>A</a:t>
                </a:r>
                <a:br>
                  <a:rPr lang="en-US" altLang="zh-CN" sz="1000"/>
                </a:br>
                <a:r>
                  <a:rPr lang="en-US" altLang="zh-CN" sz="1000"/>
                  <a:t>T</a:t>
                </a:r>
                <a:br>
                  <a:rPr lang="en-US" altLang="zh-CN" sz="1000"/>
                </a:br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263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301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br>
                  <a:rPr lang="en-US" altLang="zh-CN" sz="1000"/>
                </a:br>
                <a:r>
                  <a:rPr lang="en-US" altLang="zh-CN" sz="1000"/>
                  <a:t>T</a:t>
                </a:r>
                <a:br>
                  <a:rPr lang="en-US" altLang="zh-CN" sz="1000"/>
                </a:br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7967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9323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1064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</p:grpSp>
        <p:sp>
          <p:nvSpPr>
            <p:cNvPr id="22" name="下箭头 21"/>
            <p:cNvSpPr/>
            <p:nvPr/>
          </p:nvSpPr>
          <p:spPr>
            <a:xfrm>
              <a:off x="1709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下箭头 22"/>
            <p:cNvSpPr/>
            <p:nvPr/>
          </p:nvSpPr>
          <p:spPr>
            <a:xfrm>
              <a:off x="3042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302" y="6658"/>
              <a:ext cx="276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Allocated Heap Memory</a:t>
              </a:r>
              <a:endParaRPr lang="en-US" altLang="zh-CN" sz="12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845820" y="2998470"/>
            <a:ext cx="18332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ea typeface="HP Simplified Hans" panose="020B0500000000000000" charset="-122"/>
                <a:cs typeface="Courier New" panose="02070309020205020404" charset="0"/>
              </a:rPr>
              <a:t>NEW  </a:t>
            </a:r>
            <a:endParaRPr lang="en-US" altLang="zh-CN" sz="3600">
              <a:solidFill>
                <a:schemeClr val="accent1">
                  <a:lumMod val="50000"/>
                </a:schemeClr>
              </a:solidFill>
              <a:latin typeface="Courier New" panose="02070309020205020404" charset="0"/>
              <a:ea typeface="HP Simplified Hans" panose="020B0500000000000000" charset="-122"/>
              <a:cs typeface="Courier New" panose="0207030902020502040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879600" y="2999105"/>
            <a:ext cx="18332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ea typeface="HP Simplified Hans" panose="020B0500000000000000" charset="-122"/>
                <a:cs typeface="Courier New" panose="02070309020205020404" charset="0"/>
              </a:rPr>
              <a:t>NEW </a:t>
            </a:r>
            <a:endParaRPr lang="en-US" altLang="zh-CN" sz="3600">
              <a:solidFill>
                <a:schemeClr val="accent1">
                  <a:lumMod val="50000"/>
                </a:schemeClr>
              </a:solidFill>
              <a:latin typeface="Courier New" panose="02070309020205020404" charset="0"/>
              <a:ea typeface="HP Simplified Hans" panose="020B0500000000000000" charset="-122"/>
              <a:cs typeface="Courier New" panose="0207030902020502040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945765" y="3060065"/>
            <a:ext cx="29019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ourier New" panose="02070309020205020404" charset="0"/>
                <a:cs typeface="Courier New" panose="02070309020205020404" charset="0"/>
              </a:rPr>
              <a:t>(*6)......</a:t>
            </a:r>
            <a:endParaRPr lang="en-US" altLang="zh-CN" sz="2800"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84431" y="876935"/>
            <a:ext cx="7905214" cy="2020157"/>
            <a:chOff x="971" y="2070"/>
            <a:chExt cx="12458" cy="5313"/>
          </a:xfrm>
        </p:grpSpPr>
        <p:grpSp>
          <p:nvGrpSpPr>
            <p:cNvPr id="84" name="组合 83"/>
            <p:cNvGrpSpPr/>
            <p:nvPr/>
          </p:nvGrpSpPr>
          <p:grpSpPr>
            <a:xfrm>
              <a:off x="971" y="2070"/>
              <a:ext cx="12458" cy="3568"/>
              <a:chOff x="970" y="2070"/>
              <a:chExt cx="12458" cy="3568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970" y="2070"/>
                <a:ext cx="12459" cy="3569"/>
              </a:xfrm>
              <a:prstGeom prst="rect">
                <a:avLst/>
              </a:prstGeom>
              <a:solidFill>
                <a:srgbClr val="96ACC5"/>
              </a:solidFill>
              <a:ln>
                <a:solidFill>
                  <a:srgbClr val="96AC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48" name="组合 47"/>
              <p:cNvGrpSpPr/>
              <p:nvPr/>
            </p:nvGrpSpPr>
            <p:grpSpPr>
              <a:xfrm>
                <a:off x="9299" y="2632"/>
                <a:ext cx="3806" cy="2444"/>
                <a:chOff x="1617" y="2568"/>
                <a:chExt cx="3806" cy="2444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5300" y="2632"/>
                <a:ext cx="3806" cy="2444"/>
                <a:chOff x="1617" y="2568"/>
                <a:chExt cx="3806" cy="2444"/>
              </a:xfrm>
            </p:grpSpPr>
            <p:sp>
              <p:nvSpPr>
                <p:cNvPr id="50" name="矩形 49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1" name="矩形 50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2" name="矩形 51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1301" y="2632"/>
                <a:ext cx="3806" cy="2444"/>
                <a:chOff x="1617" y="2568"/>
                <a:chExt cx="3806" cy="2444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6" name="矩形 55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2" name="文本框 81"/>
            <p:cNvSpPr txBox="1"/>
            <p:nvPr/>
          </p:nvSpPr>
          <p:spPr>
            <a:xfrm>
              <a:off x="8328" y="5780"/>
              <a:ext cx="5061" cy="1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/>
              <a:r>
                <a:rPr lang="en-US" altLang="zh-CN" sz="20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Heap Memory</a:t>
              </a:r>
              <a:endParaRPr lang="en-US" altLang="zh-CN" sz="20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302" y="2632"/>
              <a:ext cx="10483" cy="2444"/>
              <a:chOff x="1302" y="2632"/>
              <a:chExt cx="10483" cy="2444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1302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Garbage</a:t>
                </a:r>
                <a:endParaRPr lang="en-US" altLang="zh-CN" sz="1000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263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301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Garbage</a:t>
                </a:r>
                <a:endParaRPr lang="en-US" altLang="zh-CN" sz="1000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7967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9323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1064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Garbage</a:t>
                </a:r>
                <a:endParaRPr lang="en-US" altLang="zh-CN" sz="1000"/>
              </a:p>
            </p:txBody>
          </p:sp>
        </p:grpSp>
        <p:sp>
          <p:nvSpPr>
            <p:cNvPr id="22" name="下箭头 21"/>
            <p:cNvSpPr/>
            <p:nvPr/>
          </p:nvSpPr>
          <p:spPr>
            <a:xfrm>
              <a:off x="1709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下箭头 22"/>
            <p:cNvSpPr/>
            <p:nvPr/>
          </p:nvSpPr>
          <p:spPr>
            <a:xfrm>
              <a:off x="3042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302" y="6658"/>
              <a:ext cx="276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Allocated Heap Memory</a:t>
              </a:r>
              <a:endParaRPr lang="en-US" altLang="zh-CN" sz="12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813435" y="2987040"/>
            <a:ext cx="18332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ea typeface="HP Simplified Hans" panose="020B0500000000000000" charset="-122"/>
                <a:cs typeface="Courier New" panose="02070309020205020404" charset="0"/>
              </a:rPr>
              <a:t>NEW  DELETE</a:t>
            </a:r>
            <a:endParaRPr lang="en-US" altLang="zh-CN" sz="3600">
              <a:solidFill>
                <a:schemeClr val="accent1">
                  <a:lumMod val="50000"/>
                </a:schemeClr>
              </a:solidFill>
              <a:latin typeface="Courier New" panose="02070309020205020404" charset="0"/>
              <a:ea typeface="HP Simplified Hans" panose="020B0500000000000000" charset="-122"/>
              <a:cs typeface="Courier New" panose="0207030902020502040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823210" y="2987040"/>
            <a:ext cx="18332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ea typeface="HP Simplified Hans" panose="020B0500000000000000" charset="-122"/>
                <a:cs typeface="Courier New" panose="02070309020205020404" charset="0"/>
              </a:rPr>
              <a:t>NEW  DELETE</a:t>
            </a:r>
            <a:endParaRPr lang="en-US" altLang="zh-CN" sz="3600">
              <a:solidFill>
                <a:schemeClr val="accent1">
                  <a:lumMod val="50000"/>
                </a:schemeClr>
              </a:solidFill>
              <a:latin typeface="Courier New" panose="02070309020205020404" charset="0"/>
              <a:ea typeface="HP Simplified Hans" panose="020B0500000000000000" charset="-122"/>
              <a:cs typeface="Courier New" panose="0207030902020502040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832985" y="2973070"/>
            <a:ext cx="18332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ea typeface="HP Simplified Hans" panose="020B0500000000000000" charset="-122"/>
                <a:cs typeface="Courier New" panose="02070309020205020404" charset="0"/>
              </a:rPr>
              <a:t>NEW  DELETE</a:t>
            </a:r>
            <a:endParaRPr lang="en-US" altLang="zh-CN" sz="3600">
              <a:solidFill>
                <a:schemeClr val="accent1">
                  <a:lumMod val="50000"/>
                </a:schemeClr>
              </a:solidFill>
              <a:latin typeface="Courier New" panose="02070309020205020404" charset="0"/>
              <a:ea typeface="HP Simplified Hans" panose="020B0500000000000000" charset="-122"/>
              <a:cs typeface="Courier New" panose="0207030902020502040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30085" y="3437890"/>
            <a:ext cx="1454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......</a:t>
            </a:r>
            <a:endParaRPr lang="en-US" altLang="zh-CN"/>
          </a:p>
        </p:txBody>
      </p:sp>
      <p:sp>
        <p:nvSpPr>
          <p:cNvPr id="31" name="文本框 30"/>
          <p:cNvSpPr txBox="1"/>
          <p:nvPr/>
        </p:nvSpPr>
        <p:spPr>
          <a:xfrm>
            <a:off x="2877820" y="3022600"/>
            <a:ext cx="183324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80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ea typeface="HP Simplified Hans" panose="020B0500000000000000" charset="-122"/>
                <a:cs typeface="Courier New" panose="02070309020205020404" charset="0"/>
              </a:rPr>
              <a:t>*∞</a:t>
            </a:r>
            <a:endParaRPr lang="en-US" altLang="zh-CN" sz="8800">
              <a:solidFill>
                <a:schemeClr val="accent1">
                  <a:lumMod val="50000"/>
                </a:schemeClr>
              </a:solidFill>
              <a:latin typeface="Courier New" panose="02070309020205020404" charset="0"/>
              <a:ea typeface="HP Simplified Hans" panose="020B0500000000000000" charset="-122"/>
              <a:cs typeface="Courier New" panose="02070309020205020404" charset="0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4813935" y="2569845"/>
            <a:ext cx="2303780" cy="2131060"/>
            <a:chOff x="7390" y="4047"/>
            <a:chExt cx="3628" cy="3356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7390" y="4047"/>
              <a:ext cx="3329" cy="3357"/>
            </a:xfrm>
            <a:prstGeom prst="rect">
              <a:avLst/>
            </a:prstGeom>
          </p:spPr>
        </p:pic>
        <p:sp>
          <p:nvSpPr>
            <p:cNvPr id="33" name="文本框 32"/>
            <p:cNvSpPr txBox="1"/>
            <p:nvPr/>
          </p:nvSpPr>
          <p:spPr>
            <a:xfrm>
              <a:off x="9142" y="4562"/>
              <a:ext cx="187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latin typeface="HP Simplified Hans" panose="020B0500000000000000" charset="-122"/>
                  <a:ea typeface="HP Simplified Hans" panose="020B0500000000000000" charset="-122"/>
                </a:rPr>
                <a:t>TIRED</a:t>
              </a:r>
              <a:endParaRPr lang="en-US" altLang="zh-CN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28" grpId="1"/>
      <p:bldP spid="29" grpId="1"/>
      <p:bldP spid="30" grpId="1"/>
      <p:bldP spid="3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图片 72" descr="load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8950" y="2953385"/>
            <a:ext cx="2563495" cy="1923415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86336" y="876935"/>
            <a:ext cx="7905214" cy="2020157"/>
            <a:chOff x="971" y="2070"/>
            <a:chExt cx="12458" cy="5313"/>
          </a:xfrm>
        </p:grpSpPr>
        <p:grpSp>
          <p:nvGrpSpPr>
            <p:cNvPr id="8" name="组合 7"/>
            <p:cNvGrpSpPr/>
            <p:nvPr/>
          </p:nvGrpSpPr>
          <p:grpSpPr>
            <a:xfrm>
              <a:off x="971" y="2070"/>
              <a:ext cx="12458" cy="3568"/>
              <a:chOff x="970" y="2070"/>
              <a:chExt cx="12458" cy="3568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970" y="2070"/>
                <a:ext cx="12459" cy="3569"/>
              </a:xfrm>
              <a:prstGeom prst="rect">
                <a:avLst/>
              </a:prstGeom>
              <a:solidFill>
                <a:srgbClr val="96ACC5"/>
              </a:solidFill>
              <a:ln>
                <a:solidFill>
                  <a:srgbClr val="96AC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35" name="组合 34"/>
              <p:cNvGrpSpPr/>
              <p:nvPr/>
            </p:nvGrpSpPr>
            <p:grpSpPr>
              <a:xfrm>
                <a:off x="9299" y="2632"/>
                <a:ext cx="3806" cy="2444"/>
                <a:chOff x="1617" y="2568"/>
                <a:chExt cx="3806" cy="2444"/>
              </a:xfrm>
            </p:grpSpPr>
            <p:sp>
              <p:nvSpPr>
                <p:cNvPr id="36" name="矩形 35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37" name="矩形 36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38" name="矩形 37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5300" y="2632"/>
                <a:ext cx="3806" cy="2444"/>
                <a:chOff x="1617" y="2568"/>
                <a:chExt cx="3806" cy="2444"/>
              </a:xfrm>
            </p:grpSpPr>
            <p:sp>
              <p:nvSpPr>
                <p:cNvPr id="40" name="矩形 39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41" name="矩形 40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1301" y="2632"/>
                <a:ext cx="3806" cy="2444"/>
                <a:chOff x="1617" y="2568"/>
                <a:chExt cx="3806" cy="2444"/>
              </a:xfrm>
            </p:grpSpPr>
            <p:sp>
              <p:nvSpPr>
                <p:cNvPr id="44" name="矩形 43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45" name="矩形 44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46" name="矩形 45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47" name="文本框 46"/>
            <p:cNvSpPr txBox="1"/>
            <p:nvPr/>
          </p:nvSpPr>
          <p:spPr>
            <a:xfrm>
              <a:off x="8328" y="5780"/>
              <a:ext cx="5061" cy="1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/>
              <a:r>
                <a:rPr lang="en-US" altLang="zh-CN" sz="20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Heap Memory</a:t>
              </a:r>
              <a:endParaRPr lang="en-US" altLang="zh-CN" sz="20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1302" y="2632"/>
              <a:ext cx="10483" cy="2444"/>
              <a:chOff x="1302" y="2632"/>
              <a:chExt cx="10483" cy="2444"/>
            </a:xfrm>
          </p:grpSpPr>
          <p:sp>
            <p:nvSpPr>
              <p:cNvPr id="58" name="矩形 57"/>
              <p:cNvSpPr/>
              <p:nvPr/>
            </p:nvSpPr>
            <p:spPr>
              <a:xfrm>
                <a:off x="1302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Garbage</a:t>
                </a:r>
                <a:endParaRPr lang="en-US" altLang="zh-CN" sz="1000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263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5301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Garbage</a:t>
                </a:r>
                <a:endParaRPr lang="en-US" altLang="zh-CN" sz="1000"/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7967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9323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1064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200"/>
                  <a:t>Garbage</a:t>
                </a:r>
                <a:endParaRPr lang="en-US" altLang="zh-CN" sz="1200"/>
              </a:p>
            </p:txBody>
          </p:sp>
        </p:grpSp>
        <p:sp>
          <p:nvSpPr>
            <p:cNvPr id="64" name="下箭头 63"/>
            <p:cNvSpPr/>
            <p:nvPr/>
          </p:nvSpPr>
          <p:spPr>
            <a:xfrm>
              <a:off x="1709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5" name="下箭头 64"/>
            <p:cNvSpPr/>
            <p:nvPr/>
          </p:nvSpPr>
          <p:spPr>
            <a:xfrm>
              <a:off x="3042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1302" y="6658"/>
              <a:ext cx="276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Allocated Heap Memory</a:t>
              </a:r>
              <a:endParaRPr lang="en-US" altLang="zh-CN" sz="12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  <p:sp>
        <p:nvSpPr>
          <p:cNvPr id="67" name="乘号 66"/>
          <p:cNvSpPr/>
          <p:nvPr/>
        </p:nvSpPr>
        <p:spPr>
          <a:xfrm>
            <a:off x="1003300" y="1193165"/>
            <a:ext cx="510540" cy="784860"/>
          </a:xfrm>
          <a:prstGeom prst="mathMultiply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乘号 67"/>
          <p:cNvSpPr/>
          <p:nvPr/>
        </p:nvSpPr>
        <p:spPr>
          <a:xfrm>
            <a:off x="3538855" y="1235710"/>
            <a:ext cx="510540" cy="784860"/>
          </a:xfrm>
          <a:prstGeom prst="mathMultiply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6815440" y="1090624"/>
            <a:ext cx="724021" cy="929660"/>
          </a:xfrm>
          <a:prstGeom prst="rect">
            <a:avLst/>
          </a:prstGeom>
          <a:solidFill>
            <a:schemeClr val="accent4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Garbage</a:t>
            </a:r>
            <a:endParaRPr lang="en-US" altLang="zh-CN" sz="1200"/>
          </a:p>
        </p:txBody>
      </p:sp>
      <p:sp>
        <p:nvSpPr>
          <p:cNvPr id="71" name="文本框 70"/>
          <p:cNvSpPr txBox="1"/>
          <p:nvPr/>
        </p:nvSpPr>
        <p:spPr>
          <a:xfrm>
            <a:off x="4156075" y="2834640"/>
            <a:ext cx="44786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accent1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 Accidentally forget to release it !</a:t>
            </a:r>
            <a:endParaRPr lang="en-US" altLang="zh-CN" sz="2400">
              <a:solidFill>
                <a:schemeClr val="accent1">
                  <a:lumMod val="5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235" y="3040380"/>
            <a:ext cx="2207895" cy="1656080"/>
          </a:xfrm>
          <a:prstGeom prst="rect">
            <a:avLst/>
          </a:prstGeom>
        </p:spPr>
      </p:pic>
      <p:sp>
        <p:nvSpPr>
          <p:cNvPr id="74" name="文本框 73"/>
          <p:cNvSpPr txBox="1"/>
          <p:nvPr/>
        </p:nvSpPr>
        <p:spPr>
          <a:xfrm>
            <a:off x="3248025" y="3251200"/>
            <a:ext cx="268414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rgbClr val="FF0000"/>
                </a:solidFill>
                <a:latin typeface="HP Simplified Hans" panose="020B0500000000000000" charset="-122"/>
                <a:ea typeface="HP Simplified Hans" panose="020B0500000000000000" charset="-122"/>
              </a:rPr>
              <a:t>Memory</a:t>
            </a:r>
            <a:endParaRPr lang="en-US" altLang="zh-CN" sz="4400">
              <a:solidFill>
                <a:srgbClr val="FF0000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4400">
                <a:solidFill>
                  <a:srgbClr val="FF0000"/>
                </a:solidFill>
                <a:latin typeface="HP Simplified Hans" panose="020B0500000000000000" charset="-122"/>
                <a:ea typeface="HP Simplified Hans" panose="020B0500000000000000" charset="-122"/>
              </a:rPr>
              <a:t>Leakage</a:t>
            </a:r>
            <a:endParaRPr lang="en-US" altLang="zh-CN" sz="4400">
              <a:solidFill>
                <a:srgbClr val="FF0000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/>
      <p:bldP spid="7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2625" y="1119505"/>
            <a:ext cx="3190875" cy="32054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075430" y="1229995"/>
            <a:ext cx="5159375" cy="29845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5400">
                <a:solidFill>
                  <a:schemeClr val="accent1"/>
                </a:solidFill>
                <a:latin typeface="HP Simplified Hans" panose="020B0500000000000000" charset="-122"/>
                <a:ea typeface="HP Simplified Hans" panose="020B0500000000000000" charset="-122"/>
              </a:rPr>
              <a:t>Design </a:t>
            </a:r>
            <a:endParaRPr lang="en-US" altLang="zh-CN" sz="5400">
              <a:solidFill>
                <a:schemeClr val="accent1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5400">
                <a:solidFill>
                  <a:schemeClr val="accent1"/>
                </a:solidFill>
                <a:latin typeface="HP Simplified Hans" panose="020B0500000000000000" charset="-122"/>
                <a:ea typeface="HP Simplified Hans" panose="020B0500000000000000" charset="-122"/>
              </a:rPr>
              <a:t>some</a:t>
            </a:r>
            <a:endParaRPr lang="en-US" altLang="zh-CN" sz="5400">
              <a:solidFill>
                <a:schemeClr val="accent1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80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Algorithms</a:t>
            </a:r>
            <a:endParaRPr lang="en-US" altLang="zh-CN" sz="80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/>
        </p:nvSpPr>
        <p:spPr>
          <a:xfrm>
            <a:off x="366467" y="0"/>
            <a:ext cx="8548933" cy="5143500"/>
          </a:xfrm>
          <a:custGeom>
            <a:avLst/>
            <a:gdLst>
              <a:gd name="connsiteX0" fmla="*/ 1381791 w 8548933"/>
              <a:gd name="connsiteY0" fmla="*/ 0 h 5143500"/>
              <a:gd name="connsiteX1" fmla="*/ 7167142 w 8548933"/>
              <a:gd name="connsiteY1" fmla="*/ 0 h 5143500"/>
              <a:gd name="connsiteX2" fmla="*/ 7296971 w 8548933"/>
              <a:gd name="connsiteY2" fmla="*/ 117996 h 5143500"/>
              <a:gd name="connsiteX3" fmla="*/ 8548933 w 8548933"/>
              <a:gd name="connsiteY3" fmla="*/ 3140501 h 5143500"/>
              <a:gd name="connsiteX4" fmla="*/ 8127424 w 8548933"/>
              <a:gd name="connsiteY4" fmla="*/ 4993660 h 5143500"/>
              <a:gd name="connsiteX5" fmla="*/ 8044868 w 8548933"/>
              <a:gd name="connsiteY5" fmla="*/ 5143500 h 5143500"/>
              <a:gd name="connsiteX6" fmla="*/ 504066 w 8548933"/>
              <a:gd name="connsiteY6" fmla="*/ 5143500 h 5143500"/>
              <a:gd name="connsiteX7" fmla="*/ 421509 w 8548933"/>
              <a:gd name="connsiteY7" fmla="*/ 4993660 h 5143500"/>
              <a:gd name="connsiteX8" fmla="*/ 0 w 8548933"/>
              <a:gd name="connsiteY8" fmla="*/ 3140501 h 5143500"/>
              <a:gd name="connsiteX9" fmla="*/ 1251962 w 8548933"/>
              <a:gd name="connsiteY9" fmla="*/ 11799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48933" h="5143500">
                <a:moveTo>
                  <a:pt x="1381791" y="0"/>
                </a:moveTo>
                <a:lnTo>
                  <a:pt x="7167142" y="0"/>
                </a:lnTo>
                <a:lnTo>
                  <a:pt x="7296971" y="117996"/>
                </a:lnTo>
                <a:cubicBezTo>
                  <a:pt x="8070497" y="891523"/>
                  <a:pt x="8548933" y="1960140"/>
                  <a:pt x="8548933" y="3140501"/>
                </a:cubicBezTo>
                <a:cubicBezTo>
                  <a:pt x="8548933" y="3804455"/>
                  <a:pt x="8397553" y="4433052"/>
                  <a:pt x="8127424" y="4993660"/>
                </a:cubicBezTo>
                <a:lnTo>
                  <a:pt x="8044868" y="5143500"/>
                </a:lnTo>
                <a:lnTo>
                  <a:pt x="504066" y="5143500"/>
                </a:lnTo>
                <a:lnTo>
                  <a:pt x="421509" y="4993660"/>
                </a:lnTo>
                <a:cubicBezTo>
                  <a:pt x="151380" y="4433052"/>
                  <a:pt x="0" y="3804455"/>
                  <a:pt x="0" y="3140501"/>
                </a:cubicBezTo>
                <a:cubicBezTo>
                  <a:pt x="0" y="1960140"/>
                  <a:pt x="478436" y="891523"/>
                  <a:pt x="1251962" y="117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1521250" y="1"/>
            <a:ext cx="6239366" cy="5143499"/>
          </a:xfrm>
          <a:custGeom>
            <a:avLst/>
            <a:gdLst>
              <a:gd name="connsiteX0" fmla="*/ 2409107 w 6239366"/>
              <a:gd name="connsiteY0" fmla="*/ 0 h 5143499"/>
              <a:gd name="connsiteX1" fmla="*/ 3830260 w 6239366"/>
              <a:gd name="connsiteY1" fmla="*/ 0 h 5143499"/>
              <a:gd name="connsiteX2" fmla="*/ 4047382 w 6239366"/>
              <a:gd name="connsiteY2" fmla="*/ 55828 h 5143499"/>
              <a:gd name="connsiteX3" fmla="*/ 6239366 w 6239366"/>
              <a:gd name="connsiteY3" fmla="*/ 3035256 h 5143499"/>
              <a:gd name="connsiteX4" fmla="*/ 5573981 w 6239366"/>
              <a:gd name="connsiteY4" fmla="*/ 4961309 h 5143499"/>
              <a:gd name="connsiteX5" fmla="*/ 5414257 w 6239366"/>
              <a:gd name="connsiteY5" fmla="*/ 5143499 h 5143499"/>
              <a:gd name="connsiteX6" fmla="*/ 825110 w 6239366"/>
              <a:gd name="connsiteY6" fmla="*/ 5143499 h 5143499"/>
              <a:gd name="connsiteX7" fmla="*/ 665386 w 6239366"/>
              <a:gd name="connsiteY7" fmla="*/ 4961309 h 5143499"/>
              <a:gd name="connsiteX8" fmla="*/ 0 w 6239366"/>
              <a:gd name="connsiteY8" fmla="*/ 3035256 h 5143499"/>
              <a:gd name="connsiteX9" fmla="*/ 2191985 w 6239366"/>
              <a:gd name="connsiteY9" fmla="*/ 5582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39366" h="5143499">
                <a:moveTo>
                  <a:pt x="2409107" y="0"/>
                </a:moveTo>
                <a:lnTo>
                  <a:pt x="3830260" y="0"/>
                </a:lnTo>
                <a:lnTo>
                  <a:pt x="4047382" y="55828"/>
                </a:lnTo>
                <a:cubicBezTo>
                  <a:pt x="5317307" y="450816"/>
                  <a:pt x="6239366" y="1635357"/>
                  <a:pt x="6239366" y="3035256"/>
                </a:cubicBezTo>
                <a:cubicBezTo>
                  <a:pt x="6239366" y="3762127"/>
                  <a:pt x="5990778" y="4430938"/>
                  <a:pt x="5573981" y="4961309"/>
                </a:cubicBezTo>
                <a:lnTo>
                  <a:pt x="5414257" y="5143499"/>
                </a:lnTo>
                <a:lnTo>
                  <a:pt x="825110" y="5143499"/>
                </a:lnTo>
                <a:lnTo>
                  <a:pt x="665386" y="4961309"/>
                </a:lnTo>
                <a:cubicBezTo>
                  <a:pt x="248588" y="4430938"/>
                  <a:pt x="0" y="3762127"/>
                  <a:pt x="0" y="3035256"/>
                </a:cubicBezTo>
                <a:cubicBezTo>
                  <a:pt x="0" y="1635357"/>
                  <a:pt x="922060" y="450816"/>
                  <a:pt x="2191985" y="55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176895" y="342265"/>
            <a:ext cx="738505" cy="118110"/>
            <a:chOff x="12877" y="539"/>
            <a:chExt cx="1163" cy="186"/>
          </a:xfrm>
        </p:grpSpPr>
        <p:sp>
          <p:nvSpPr>
            <p:cNvPr id="4" name="椭圆 3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 bwMode="auto">
          <a:xfrm>
            <a:off x="3067050" y="883920"/>
            <a:ext cx="300926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How to collect garbage 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when heap memory is running out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2822575" y="133141"/>
            <a:ext cx="3498850" cy="82994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</a:rPr>
              <a:t>CONTENTS</a:t>
            </a:r>
            <a:endParaRPr kumimoji="0" lang="en-US" altLang="zh-CN" sz="4800" b="1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67324" y="1559983"/>
            <a:ext cx="3217855" cy="1036320"/>
            <a:chOff x="748959" y="1621399"/>
            <a:chExt cx="3217855" cy="1036320"/>
          </a:xfrm>
        </p:grpSpPr>
        <p:sp>
          <p:nvSpPr>
            <p:cNvPr id="8" name="矩形: 圆角 7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rgbClr val="D0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05986" y="1941993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Motivation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01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933204" y="3074885"/>
            <a:ext cx="3605530" cy="1036320"/>
            <a:chOff x="748959" y="1621399"/>
            <a:chExt cx="3605530" cy="1036320"/>
          </a:xfrm>
        </p:grpSpPr>
        <p:sp>
          <p:nvSpPr>
            <p:cNvPr id="24" name="矩形: 圆角 23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chemeClr val="tx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698919" y="1632194"/>
              <a:ext cx="2655570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Reference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Counting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03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4938822" y="1556808"/>
            <a:ext cx="3238175" cy="1036320"/>
            <a:chOff x="748959" y="1621399"/>
            <a:chExt cx="3238175" cy="1036320"/>
          </a:xfrm>
        </p:grpSpPr>
        <p:sp>
          <p:nvSpPr>
            <p:cNvPr id="30" name="矩形: 圆角 29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rgbClr val="5571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726306" y="1789593"/>
              <a:ext cx="2260828" cy="7067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Mark and Sweep 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600" kern="100" dirty="0"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02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4938822" y="3074885"/>
            <a:ext cx="3238175" cy="1036320"/>
            <a:chOff x="748959" y="1621399"/>
            <a:chExt cx="3238175" cy="1036320"/>
          </a:xfrm>
        </p:grpSpPr>
        <p:sp>
          <p:nvSpPr>
            <p:cNvPr id="36" name="矩形: 圆角 35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chemeClr val="tx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726306" y="1940088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 Conclusion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04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"/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60020" y="342900"/>
            <a:ext cx="738505" cy="118110"/>
            <a:chOff x="12877" y="539"/>
            <a:chExt cx="1163" cy="186"/>
          </a:xfrm>
        </p:grpSpPr>
        <p:sp>
          <p:nvSpPr>
            <p:cNvPr id="23" name="椭圆 22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>
            <a:off x="367102" y="0"/>
            <a:ext cx="8548933" cy="5143500"/>
          </a:xfrm>
          <a:custGeom>
            <a:avLst/>
            <a:gdLst>
              <a:gd name="connsiteX0" fmla="*/ 1381791 w 8548933"/>
              <a:gd name="connsiteY0" fmla="*/ 0 h 5143500"/>
              <a:gd name="connsiteX1" fmla="*/ 7167142 w 8548933"/>
              <a:gd name="connsiteY1" fmla="*/ 0 h 5143500"/>
              <a:gd name="connsiteX2" fmla="*/ 7296971 w 8548933"/>
              <a:gd name="connsiteY2" fmla="*/ 117996 h 5143500"/>
              <a:gd name="connsiteX3" fmla="*/ 8548933 w 8548933"/>
              <a:gd name="connsiteY3" fmla="*/ 3140501 h 5143500"/>
              <a:gd name="connsiteX4" fmla="*/ 8127424 w 8548933"/>
              <a:gd name="connsiteY4" fmla="*/ 4993660 h 5143500"/>
              <a:gd name="connsiteX5" fmla="*/ 8044868 w 8548933"/>
              <a:gd name="connsiteY5" fmla="*/ 5143500 h 5143500"/>
              <a:gd name="connsiteX6" fmla="*/ 504066 w 8548933"/>
              <a:gd name="connsiteY6" fmla="*/ 5143500 h 5143500"/>
              <a:gd name="connsiteX7" fmla="*/ 421509 w 8548933"/>
              <a:gd name="connsiteY7" fmla="*/ 4993660 h 5143500"/>
              <a:gd name="connsiteX8" fmla="*/ 0 w 8548933"/>
              <a:gd name="connsiteY8" fmla="*/ 3140501 h 5143500"/>
              <a:gd name="connsiteX9" fmla="*/ 1251962 w 8548933"/>
              <a:gd name="connsiteY9" fmla="*/ 11799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48933" h="5143500">
                <a:moveTo>
                  <a:pt x="1381791" y="0"/>
                </a:moveTo>
                <a:lnTo>
                  <a:pt x="7167142" y="0"/>
                </a:lnTo>
                <a:lnTo>
                  <a:pt x="7296971" y="117996"/>
                </a:lnTo>
                <a:cubicBezTo>
                  <a:pt x="8070497" y="891523"/>
                  <a:pt x="8548933" y="1960140"/>
                  <a:pt x="8548933" y="3140501"/>
                </a:cubicBezTo>
                <a:cubicBezTo>
                  <a:pt x="8548933" y="3804455"/>
                  <a:pt x="8397553" y="4433052"/>
                  <a:pt x="8127424" y="4993660"/>
                </a:cubicBezTo>
                <a:lnTo>
                  <a:pt x="8044868" y="5143500"/>
                </a:lnTo>
                <a:lnTo>
                  <a:pt x="504066" y="5143500"/>
                </a:lnTo>
                <a:lnTo>
                  <a:pt x="421509" y="4993660"/>
                </a:lnTo>
                <a:cubicBezTo>
                  <a:pt x="151380" y="4433052"/>
                  <a:pt x="0" y="3804455"/>
                  <a:pt x="0" y="3140501"/>
                </a:cubicBezTo>
                <a:cubicBezTo>
                  <a:pt x="0" y="1960140"/>
                  <a:pt x="478436" y="891523"/>
                  <a:pt x="1251962" y="117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: 形状 5"/>
          <p:cNvSpPr/>
          <p:nvPr/>
        </p:nvSpPr>
        <p:spPr>
          <a:xfrm>
            <a:off x="1521250" y="1"/>
            <a:ext cx="6239366" cy="5143499"/>
          </a:xfrm>
          <a:custGeom>
            <a:avLst/>
            <a:gdLst>
              <a:gd name="connsiteX0" fmla="*/ 2409107 w 6239366"/>
              <a:gd name="connsiteY0" fmla="*/ 0 h 5143499"/>
              <a:gd name="connsiteX1" fmla="*/ 3830260 w 6239366"/>
              <a:gd name="connsiteY1" fmla="*/ 0 h 5143499"/>
              <a:gd name="connsiteX2" fmla="*/ 4047382 w 6239366"/>
              <a:gd name="connsiteY2" fmla="*/ 55828 h 5143499"/>
              <a:gd name="connsiteX3" fmla="*/ 6239366 w 6239366"/>
              <a:gd name="connsiteY3" fmla="*/ 3035256 h 5143499"/>
              <a:gd name="connsiteX4" fmla="*/ 5573981 w 6239366"/>
              <a:gd name="connsiteY4" fmla="*/ 4961309 h 5143499"/>
              <a:gd name="connsiteX5" fmla="*/ 5414257 w 6239366"/>
              <a:gd name="connsiteY5" fmla="*/ 5143499 h 5143499"/>
              <a:gd name="connsiteX6" fmla="*/ 825110 w 6239366"/>
              <a:gd name="connsiteY6" fmla="*/ 5143499 h 5143499"/>
              <a:gd name="connsiteX7" fmla="*/ 665386 w 6239366"/>
              <a:gd name="connsiteY7" fmla="*/ 4961309 h 5143499"/>
              <a:gd name="connsiteX8" fmla="*/ 0 w 6239366"/>
              <a:gd name="connsiteY8" fmla="*/ 3035256 h 5143499"/>
              <a:gd name="connsiteX9" fmla="*/ 2191985 w 6239366"/>
              <a:gd name="connsiteY9" fmla="*/ 5582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39366" h="5143499">
                <a:moveTo>
                  <a:pt x="2409107" y="0"/>
                </a:moveTo>
                <a:lnTo>
                  <a:pt x="3830260" y="0"/>
                </a:lnTo>
                <a:lnTo>
                  <a:pt x="4047382" y="55828"/>
                </a:lnTo>
                <a:cubicBezTo>
                  <a:pt x="5317307" y="450816"/>
                  <a:pt x="6239366" y="1635357"/>
                  <a:pt x="6239366" y="3035256"/>
                </a:cubicBezTo>
                <a:cubicBezTo>
                  <a:pt x="6239366" y="3762127"/>
                  <a:pt x="5990778" y="4430938"/>
                  <a:pt x="5573981" y="4961309"/>
                </a:cubicBezTo>
                <a:lnTo>
                  <a:pt x="5414257" y="5143499"/>
                </a:lnTo>
                <a:lnTo>
                  <a:pt x="825110" y="5143499"/>
                </a:lnTo>
                <a:lnTo>
                  <a:pt x="665386" y="4961309"/>
                </a:lnTo>
                <a:cubicBezTo>
                  <a:pt x="248588" y="4430938"/>
                  <a:pt x="0" y="3762127"/>
                  <a:pt x="0" y="3035256"/>
                </a:cubicBezTo>
                <a:cubicBezTo>
                  <a:pt x="0" y="1635357"/>
                  <a:pt x="922060" y="450816"/>
                  <a:pt x="2191985" y="55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1570990" y="1303664"/>
            <a:ext cx="6605905" cy="76835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l" defTabSz="914400"/>
            <a:r>
              <a:rPr lang="en-US" altLang="zh-CN" sz="4400" kern="100" dirty="0">
                <a:ln w="19050"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  <a:sym typeface="+mn-lt"/>
              </a:rPr>
              <a:t>Mark and Sweep Algorithm</a:t>
            </a:r>
            <a:endParaRPr lang="en-US" altLang="zh-CN" sz="4400" kern="100" dirty="0">
              <a:ln w="19050"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30295" y="4419189"/>
            <a:ext cx="3221840" cy="4140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spc="-150">
                <a:ln w="38100">
                  <a:noFill/>
                </a:ln>
                <a:solidFill>
                  <a:srgbClr val="D53D2A"/>
                </a:solidFill>
                <a:effectLst>
                  <a:outerShdw blurRad="127000" dist="127000" dir="5400000" algn="t" rotWithShape="0">
                    <a:srgbClr val="D53D2A">
                      <a:alpha val="20000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spc="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How to collect garbage </a:t>
            </a:r>
            <a:endParaRPr kumimoji="0" lang="en-US" altLang="zh-CN" sz="105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spc="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when heap memory is running out</a:t>
            </a:r>
            <a:endParaRPr lang="en-US" altLang="zh-CN" sz="1050" b="1" kern="100" spc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932815" y="2429510"/>
            <a:ext cx="6924040" cy="1090295"/>
            <a:chOff x="1469" y="4682"/>
            <a:chExt cx="10904" cy="1717"/>
          </a:xfrm>
        </p:grpSpPr>
        <p:grpSp>
          <p:nvGrpSpPr>
            <p:cNvPr id="17" name="组合 16"/>
            <p:cNvGrpSpPr/>
            <p:nvPr/>
          </p:nvGrpSpPr>
          <p:grpSpPr>
            <a:xfrm>
              <a:off x="1469" y="4703"/>
              <a:ext cx="4920" cy="1697"/>
              <a:chOff x="936167" y="1032639"/>
              <a:chExt cx="3905727" cy="1452603"/>
            </a:xfrm>
          </p:grpSpPr>
          <p:sp>
            <p:nvSpPr>
              <p:cNvPr id="8" name="矩形: 圆角 7"/>
              <p:cNvSpPr/>
              <p:nvPr/>
            </p:nvSpPr>
            <p:spPr>
              <a:xfrm>
                <a:off x="1815853" y="1032639"/>
                <a:ext cx="3026041" cy="1036320"/>
              </a:xfrm>
              <a:prstGeom prst="roundRect">
                <a:avLst>
                  <a:gd name="adj" fmla="val 843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144860" y="1199367"/>
                <a:ext cx="2260828" cy="7034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algn="ctr" defTabSz="914400"/>
                <a:r>
                  <a:rPr lang="en-US" altLang="zh-CN" sz="2800" dirty="0">
                    <a:ln w="19050">
                      <a:noFill/>
                    </a:ln>
                    <a:solidFill>
                      <a:schemeClr val="bg1"/>
                    </a:solidFill>
                    <a:latin typeface="HP Simplified Hans" panose="020B0500000000000000" charset="-122"/>
                    <a:ea typeface="HP Simplified Hans" panose="020B0500000000000000" charset="-122"/>
                    <a:sym typeface="+mn-lt"/>
                  </a:rPr>
                  <a:t>Principle</a:t>
                </a:r>
                <a:endParaRPr lang="en-US" altLang="zh-CN" sz="28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 bwMode="auto">
              <a:xfrm>
                <a:off x="936167" y="1840082"/>
                <a:ext cx="879592" cy="64516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p>
                <a:pPr marL="0" marR="0" lvl="0" indent="0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7453" y="4682"/>
              <a:ext cx="4920" cy="1697"/>
              <a:chOff x="936167" y="1032639"/>
              <a:chExt cx="3905727" cy="1452603"/>
            </a:xfrm>
          </p:grpSpPr>
          <p:sp>
            <p:nvSpPr>
              <p:cNvPr id="14" name="矩形: 圆角 7"/>
              <p:cNvSpPr/>
              <p:nvPr/>
            </p:nvSpPr>
            <p:spPr>
              <a:xfrm>
                <a:off x="1815853" y="1032639"/>
                <a:ext cx="3026041" cy="1036320"/>
              </a:xfrm>
              <a:prstGeom prst="roundRect">
                <a:avLst>
                  <a:gd name="adj" fmla="val 843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2153886" y="1116503"/>
                <a:ext cx="2491800" cy="8694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algn="ctr" defTabSz="914400"/>
                <a:r>
                  <a:rPr lang="en-US" altLang="zh-CN" dirty="0">
                    <a:ln w="19050">
                      <a:noFill/>
                    </a:ln>
                    <a:solidFill>
                      <a:schemeClr val="bg1"/>
                    </a:solidFill>
                    <a:latin typeface="HP Simplified Hans" panose="020B0500000000000000" charset="-122"/>
                    <a:ea typeface="HP Simplified Hans" panose="020B0500000000000000" charset="-122"/>
                    <a:sym typeface="+mn-lt"/>
                  </a:rPr>
                  <a:t>Advantages</a:t>
                </a:r>
                <a:endParaRPr lang="en-US" altLang="zh-CN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endParaRPr>
              </a:p>
              <a:p>
                <a:pPr algn="ctr" defTabSz="914400"/>
                <a:r>
                  <a:rPr lang="en-US" altLang="zh-CN" dirty="0">
                    <a:ln w="19050">
                      <a:noFill/>
                    </a:ln>
                    <a:solidFill>
                      <a:schemeClr val="bg1"/>
                    </a:solidFill>
                    <a:latin typeface="HP Simplified Hans" panose="020B0500000000000000" charset="-122"/>
                    <a:ea typeface="HP Simplified Hans" panose="020B0500000000000000" charset="-122"/>
                    <a:sym typeface="+mn-lt"/>
                  </a:rPr>
                  <a:t>DIsadvantages</a:t>
                </a:r>
                <a:endParaRPr lang="en-US" altLang="zh-CN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 bwMode="auto">
              <a:xfrm>
                <a:off x="936167" y="1840082"/>
                <a:ext cx="879592" cy="64516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p>
                <a:pPr marL="0" marR="0" lvl="0" indent="0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0370" y="1185545"/>
            <a:ext cx="4476115" cy="28994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099050" y="1185545"/>
            <a:ext cx="4001135" cy="38461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John McCarthy</a:t>
            </a:r>
            <a:endParaRPr lang="en-US" altLang="zh-CN" sz="32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32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3200">
                <a:solidFill>
                  <a:schemeClr val="accent1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the Father of LISP</a:t>
            </a:r>
            <a:endParaRPr lang="en-US" altLang="zh-CN" sz="3200">
              <a:solidFill>
                <a:schemeClr val="accent1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3200">
              <a:solidFill>
                <a:schemeClr val="accent1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3200">
                <a:solidFill>
                  <a:schemeClr val="accent1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raised this algorithm</a:t>
            </a:r>
            <a:endParaRPr lang="en-US" altLang="zh-CN" sz="3200">
              <a:solidFill>
                <a:schemeClr val="accent1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1400">
                <a:solidFill>
                  <a:schemeClr val="accent1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in 1960</a:t>
            </a:r>
            <a:r>
              <a:rPr lang="zh-CN" altLang="en-US" sz="1400">
                <a:solidFill>
                  <a:schemeClr val="accent1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（</a:t>
            </a:r>
            <a:r>
              <a:rPr lang="en-US" altLang="zh-CN" sz="1400">
                <a:solidFill>
                  <a:schemeClr val="accent1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and applied it to LISP)</a:t>
            </a:r>
            <a:endParaRPr lang="en-US" altLang="zh-CN" sz="1400">
              <a:solidFill>
                <a:schemeClr val="accent1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1400">
              <a:solidFill>
                <a:schemeClr val="accent1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1400">
                <a:solidFill>
                  <a:schemeClr val="accent1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 ......many other contributions</a:t>
            </a:r>
            <a:endParaRPr lang="en-US" altLang="zh-CN" sz="1400">
              <a:solidFill>
                <a:schemeClr val="accent1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14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14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14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3" name="矩形: 圆角 7"/>
          <p:cNvSpPr/>
          <p:nvPr/>
        </p:nvSpPr>
        <p:spPr>
          <a:xfrm>
            <a:off x="493395" y="2186940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dirty="0">
                <a:latin typeface="HP Simplified Hans" panose="020B0500000000000000" charset="-122"/>
                <a:ea typeface="HP Simplified Hans" panose="020B0500000000000000" charset="-122"/>
              </a:rPr>
              <a:t>Principle</a:t>
            </a:r>
            <a:endParaRPr lang="en-US" altLang="zh-CN" sz="32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7" name="线形标注 2(无边框) 6"/>
          <p:cNvSpPr/>
          <p:nvPr/>
        </p:nvSpPr>
        <p:spPr>
          <a:xfrm>
            <a:off x="4083050" y="1196975"/>
            <a:ext cx="2171700" cy="1085850"/>
          </a:xfrm>
          <a:prstGeom prst="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Mark Phase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2" name="线形标注 2(无边框) 11"/>
          <p:cNvSpPr/>
          <p:nvPr/>
        </p:nvSpPr>
        <p:spPr>
          <a:xfrm>
            <a:off x="4083050" y="3234690"/>
            <a:ext cx="2171700" cy="1085850"/>
          </a:xfrm>
          <a:prstGeom prst="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65847"/>
              <a:gd name="adj6" fmla="val -472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Sweep Phase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3" name="矩形: 圆角 7"/>
          <p:cNvSpPr/>
          <p:nvPr/>
        </p:nvSpPr>
        <p:spPr>
          <a:xfrm>
            <a:off x="493395" y="2186940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dirty="0">
                <a:latin typeface="HP Simplified Hans" panose="020B0500000000000000" charset="-122"/>
                <a:ea typeface="HP Simplified Hans" panose="020B0500000000000000" charset="-122"/>
              </a:rPr>
              <a:t>Principle</a:t>
            </a:r>
            <a:endParaRPr lang="en-US" altLang="zh-CN" sz="32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7" name="线形标注 2(无边框) 6"/>
          <p:cNvSpPr/>
          <p:nvPr/>
        </p:nvSpPr>
        <p:spPr>
          <a:xfrm>
            <a:off x="4083050" y="1196975"/>
            <a:ext cx="2171700" cy="1085850"/>
          </a:xfrm>
          <a:prstGeom prst="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Mark Phase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2" name="线形标注 2(无边框) 11"/>
          <p:cNvSpPr/>
          <p:nvPr/>
        </p:nvSpPr>
        <p:spPr>
          <a:xfrm>
            <a:off x="4083050" y="3234690"/>
            <a:ext cx="2171700" cy="1085850"/>
          </a:xfrm>
          <a:prstGeom prst="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65847"/>
              <a:gd name="adj6" fmla="val -472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Sweep Phase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3" name="线形标注 2(无边框) 12"/>
          <p:cNvSpPr/>
          <p:nvPr/>
        </p:nvSpPr>
        <p:spPr>
          <a:xfrm>
            <a:off x="4083050" y="1196975"/>
            <a:ext cx="2171700" cy="1085850"/>
          </a:xfrm>
          <a:prstGeom prst="callout2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Mark Phase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/>
        </p:nvSpPr>
        <p:spPr>
          <a:xfrm>
            <a:off x="366467" y="0"/>
            <a:ext cx="8548933" cy="5143500"/>
          </a:xfrm>
          <a:custGeom>
            <a:avLst/>
            <a:gdLst>
              <a:gd name="connsiteX0" fmla="*/ 1381791 w 8548933"/>
              <a:gd name="connsiteY0" fmla="*/ 0 h 5143500"/>
              <a:gd name="connsiteX1" fmla="*/ 7167142 w 8548933"/>
              <a:gd name="connsiteY1" fmla="*/ 0 h 5143500"/>
              <a:gd name="connsiteX2" fmla="*/ 7296971 w 8548933"/>
              <a:gd name="connsiteY2" fmla="*/ 117996 h 5143500"/>
              <a:gd name="connsiteX3" fmla="*/ 8548933 w 8548933"/>
              <a:gd name="connsiteY3" fmla="*/ 3140501 h 5143500"/>
              <a:gd name="connsiteX4" fmla="*/ 8127424 w 8548933"/>
              <a:gd name="connsiteY4" fmla="*/ 4993660 h 5143500"/>
              <a:gd name="connsiteX5" fmla="*/ 8044868 w 8548933"/>
              <a:gd name="connsiteY5" fmla="*/ 5143500 h 5143500"/>
              <a:gd name="connsiteX6" fmla="*/ 504066 w 8548933"/>
              <a:gd name="connsiteY6" fmla="*/ 5143500 h 5143500"/>
              <a:gd name="connsiteX7" fmla="*/ 421509 w 8548933"/>
              <a:gd name="connsiteY7" fmla="*/ 4993660 h 5143500"/>
              <a:gd name="connsiteX8" fmla="*/ 0 w 8548933"/>
              <a:gd name="connsiteY8" fmla="*/ 3140501 h 5143500"/>
              <a:gd name="connsiteX9" fmla="*/ 1251962 w 8548933"/>
              <a:gd name="connsiteY9" fmla="*/ 11799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48933" h="5143500">
                <a:moveTo>
                  <a:pt x="1381791" y="0"/>
                </a:moveTo>
                <a:lnTo>
                  <a:pt x="7167142" y="0"/>
                </a:lnTo>
                <a:lnTo>
                  <a:pt x="7296971" y="117996"/>
                </a:lnTo>
                <a:cubicBezTo>
                  <a:pt x="8070497" y="891523"/>
                  <a:pt x="8548933" y="1960140"/>
                  <a:pt x="8548933" y="3140501"/>
                </a:cubicBezTo>
                <a:cubicBezTo>
                  <a:pt x="8548933" y="3804455"/>
                  <a:pt x="8397553" y="4433052"/>
                  <a:pt x="8127424" y="4993660"/>
                </a:cubicBezTo>
                <a:lnTo>
                  <a:pt x="8044868" y="5143500"/>
                </a:lnTo>
                <a:lnTo>
                  <a:pt x="504066" y="5143500"/>
                </a:lnTo>
                <a:lnTo>
                  <a:pt x="421509" y="4993660"/>
                </a:lnTo>
                <a:cubicBezTo>
                  <a:pt x="151380" y="4433052"/>
                  <a:pt x="0" y="3804455"/>
                  <a:pt x="0" y="3140501"/>
                </a:cubicBezTo>
                <a:cubicBezTo>
                  <a:pt x="0" y="1960140"/>
                  <a:pt x="478436" y="891523"/>
                  <a:pt x="1251962" y="117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1521250" y="1"/>
            <a:ext cx="6239366" cy="5143499"/>
          </a:xfrm>
          <a:custGeom>
            <a:avLst/>
            <a:gdLst>
              <a:gd name="connsiteX0" fmla="*/ 2409107 w 6239366"/>
              <a:gd name="connsiteY0" fmla="*/ 0 h 5143499"/>
              <a:gd name="connsiteX1" fmla="*/ 3830260 w 6239366"/>
              <a:gd name="connsiteY1" fmla="*/ 0 h 5143499"/>
              <a:gd name="connsiteX2" fmla="*/ 4047382 w 6239366"/>
              <a:gd name="connsiteY2" fmla="*/ 55828 h 5143499"/>
              <a:gd name="connsiteX3" fmla="*/ 6239366 w 6239366"/>
              <a:gd name="connsiteY3" fmla="*/ 3035256 h 5143499"/>
              <a:gd name="connsiteX4" fmla="*/ 5573981 w 6239366"/>
              <a:gd name="connsiteY4" fmla="*/ 4961309 h 5143499"/>
              <a:gd name="connsiteX5" fmla="*/ 5414257 w 6239366"/>
              <a:gd name="connsiteY5" fmla="*/ 5143499 h 5143499"/>
              <a:gd name="connsiteX6" fmla="*/ 825110 w 6239366"/>
              <a:gd name="connsiteY6" fmla="*/ 5143499 h 5143499"/>
              <a:gd name="connsiteX7" fmla="*/ 665386 w 6239366"/>
              <a:gd name="connsiteY7" fmla="*/ 4961309 h 5143499"/>
              <a:gd name="connsiteX8" fmla="*/ 0 w 6239366"/>
              <a:gd name="connsiteY8" fmla="*/ 3035256 h 5143499"/>
              <a:gd name="connsiteX9" fmla="*/ 2191985 w 6239366"/>
              <a:gd name="connsiteY9" fmla="*/ 5582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39366" h="5143499">
                <a:moveTo>
                  <a:pt x="2409107" y="0"/>
                </a:moveTo>
                <a:lnTo>
                  <a:pt x="3830260" y="0"/>
                </a:lnTo>
                <a:lnTo>
                  <a:pt x="4047382" y="55828"/>
                </a:lnTo>
                <a:cubicBezTo>
                  <a:pt x="5317307" y="450816"/>
                  <a:pt x="6239366" y="1635357"/>
                  <a:pt x="6239366" y="3035256"/>
                </a:cubicBezTo>
                <a:cubicBezTo>
                  <a:pt x="6239366" y="3762127"/>
                  <a:pt x="5990778" y="4430938"/>
                  <a:pt x="5573981" y="4961309"/>
                </a:cubicBezTo>
                <a:lnTo>
                  <a:pt x="5414257" y="5143499"/>
                </a:lnTo>
                <a:lnTo>
                  <a:pt x="825110" y="5143499"/>
                </a:lnTo>
                <a:lnTo>
                  <a:pt x="665386" y="4961309"/>
                </a:lnTo>
                <a:cubicBezTo>
                  <a:pt x="248588" y="4430938"/>
                  <a:pt x="0" y="3762127"/>
                  <a:pt x="0" y="3035256"/>
                </a:cubicBezTo>
                <a:cubicBezTo>
                  <a:pt x="0" y="1635357"/>
                  <a:pt x="922060" y="450816"/>
                  <a:pt x="2191985" y="55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1013695" y="825590"/>
            <a:ext cx="7116609" cy="15696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9600" kern="100" dirty="0">
                <a:solidFill>
                  <a:schemeClr val="accent1">
                    <a:lumMod val="20000"/>
                    <a:lumOff val="80000"/>
                    <a:alpha val="2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rPr>
              <a:t>CONTENTS</a:t>
            </a:r>
            <a:endParaRPr kumimoji="0" lang="zh-CN" altLang="en-US" sz="9600" i="0" u="none" strike="noStrike" kern="100" cap="none" spc="0" normalizeH="0" baseline="0" noProof="0" dirty="0">
              <a:ln>
                <a:noFill/>
              </a:ln>
              <a:solidFill>
                <a:schemeClr val="accent1">
                  <a:lumMod val="20000"/>
                  <a:lumOff val="80000"/>
                  <a:alpha val="2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176895" y="342265"/>
            <a:ext cx="738505" cy="118110"/>
            <a:chOff x="12877" y="539"/>
            <a:chExt cx="1163" cy="186"/>
          </a:xfrm>
        </p:grpSpPr>
        <p:sp>
          <p:nvSpPr>
            <p:cNvPr id="4" name="椭圆 3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 bwMode="auto">
          <a:xfrm>
            <a:off x="3067050" y="883920"/>
            <a:ext cx="300926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How to collect garbage 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when heap memory is running out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2822575" y="133141"/>
            <a:ext cx="3498850" cy="82994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</a:rPr>
              <a:t>CONTENTS</a:t>
            </a:r>
            <a:endParaRPr kumimoji="0" lang="en-US" altLang="zh-CN" sz="4800" b="1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67324" y="1559983"/>
            <a:ext cx="3217855" cy="1036320"/>
            <a:chOff x="748959" y="1621399"/>
            <a:chExt cx="3217855" cy="1036320"/>
          </a:xfrm>
        </p:grpSpPr>
        <p:sp>
          <p:nvSpPr>
            <p:cNvPr id="8" name="矩形: 圆角 7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05986" y="1941993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Motivation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01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933204" y="3074885"/>
            <a:ext cx="3605530" cy="1036320"/>
            <a:chOff x="748959" y="1621399"/>
            <a:chExt cx="3605530" cy="1036320"/>
          </a:xfrm>
        </p:grpSpPr>
        <p:sp>
          <p:nvSpPr>
            <p:cNvPr id="24" name="矩形: 圆角 23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698919" y="1632194"/>
              <a:ext cx="2655570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Reference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Counting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03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4938822" y="1556808"/>
            <a:ext cx="3238175" cy="1036320"/>
            <a:chOff x="748959" y="1621399"/>
            <a:chExt cx="3238175" cy="1036320"/>
          </a:xfrm>
        </p:grpSpPr>
        <p:sp>
          <p:nvSpPr>
            <p:cNvPr id="30" name="矩形: 圆角 29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726306" y="1789593"/>
              <a:ext cx="2260828" cy="7067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Mark and Sweep 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600" kern="100" dirty="0"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02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4938822" y="3074885"/>
            <a:ext cx="3238175" cy="1036320"/>
            <a:chOff x="748959" y="1621399"/>
            <a:chExt cx="3238175" cy="1036320"/>
          </a:xfrm>
        </p:grpSpPr>
        <p:sp>
          <p:nvSpPr>
            <p:cNvPr id="36" name="矩形: 圆角 35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726306" y="1940088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 Conclusion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04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"/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60020" y="342900"/>
            <a:ext cx="738505" cy="118110"/>
            <a:chOff x="12877" y="539"/>
            <a:chExt cx="1163" cy="186"/>
          </a:xfrm>
        </p:grpSpPr>
        <p:sp>
          <p:nvSpPr>
            <p:cNvPr id="23" name="椭圆 22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895475" y="1073785"/>
            <a:ext cx="5450840" cy="3028943"/>
            <a:chOff x="1476" y="1371"/>
            <a:chExt cx="9784" cy="5384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476" y="1371"/>
              <a:ext cx="9493" cy="5125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4460" y="2235"/>
              <a:ext cx="1470" cy="65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p>
              <a:r>
                <a:rPr lang="en-US" altLang="zh-CN">
                  <a:latin typeface="HP Simplified Hans" panose="020B0500000000000000" charset="-122"/>
                  <a:ea typeface="HP Simplified Hans" panose="020B0500000000000000" charset="-122"/>
                </a:rPr>
                <a:t>Root</a:t>
              </a:r>
              <a:endParaRPr lang="en-US" altLang="zh-CN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781" y="6100"/>
              <a:ext cx="2470" cy="65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p>
              <a:r>
                <a:rPr lang="en-US" altLang="zh-CN">
                  <a:latin typeface="HP Simplified Hans" panose="020B0500000000000000" charset="-122"/>
                  <a:ea typeface="HP Simplified Hans" panose="020B0500000000000000" charset="-122"/>
                </a:rPr>
                <a:t>Free-list</a:t>
              </a:r>
              <a:endParaRPr lang="en-US" altLang="zh-CN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631" y="5248"/>
              <a:ext cx="1848" cy="114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p>
              <a:r>
                <a:rPr lang="en-US" altLang="zh-CN">
                  <a:latin typeface="HP Simplified Hans" panose="020B0500000000000000" charset="-122"/>
                  <a:ea typeface="HP Simplified Hans" panose="020B0500000000000000" charset="-122"/>
                </a:rPr>
                <a:t>Heap Memory</a:t>
              </a:r>
              <a:endParaRPr lang="en-US" altLang="zh-CN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8060" y="1985"/>
              <a:ext cx="3200" cy="205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7" name="六边形 16"/>
          <p:cNvSpPr/>
          <p:nvPr/>
        </p:nvSpPr>
        <p:spPr>
          <a:xfrm>
            <a:off x="3316605" y="1661795"/>
            <a:ext cx="184150" cy="165100"/>
          </a:xfrm>
          <a:prstGeom prst="hexagon">
            <a:avLst/>
          </a:prstGeom>
          <a:solidFill>
            <a:schemeClr val="accent4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六边形 17"/>
          <p:cNvSpPr/>
          <p:nvPr/>
        </p:nvSpPr>
        <p:spPr>
          <a:xfrm>
            <a:off x="4401820" y="1661160"/>
            <a:ext cx="184150" cy="165100"/>
          </a:xfrm>
          <a:prstGeom prst="hexagon">
            <a:avLst/>
          </a:prstGeom>
          <a:solidFill>
            <a:schemeClr val="accent4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六边形 20"/>
          <p:cNvSpPr/>
          <p:nvPr/>
        </p:nvSpPr>
        <p:spPr>
          <a:xfrm>
            <a:off x="4401820" y="1661795"/>
            <a:ext cx="184150" cy="165100"/>
          </a:xfrm>
          <a:prstGeom prst="hexagon">
            <a:avLst/>
          </a:prstGeom>
          <a:solidFill>
            <a:schemeClr val="accent4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064260" y="4233545"/>
            <a:ext cx="70161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Depth-First Search Approach  &amp;  Repeated </a:t>
            </a:r>
            <a:endParaRPr lang="en-US" altLang="zh-CN" sz="28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2083 0.044321 L -0.00881944 0.0579012 L -0.00881944 0.0714815 L -0.00881944 0.0850617 L -0.00881944 0.098642 L -0.00881944 0.112222 L -0.00881944 0.125802 L -0.00881944 0.139383 L -0.00881944 0.152963 L -0.00881944 0.166543 L -0.00881944 0.180123 L -0.00881944 0.193704 L -0.00881944 0.207284 L -0.00534722 0.220864 L 0.00229167 0.231975 L 0.00993056 0.239383 L 0.0127083 0.225802 L 0.0127083 0.212222 L 0.0127083 0.198642 L 0.0127083 0.185062 L 0.0196528 0.171481 L 0.0279861 0.169012 L 0.035625 0.166543 L 0.0432639 0.166543 L 0.0509028 0.16284 L 0.0592361 0.16284 L 0.066875 0.16284 L 0.0745139 0.16284 L 0.0821528 0.16037 L 0.0897917 0.16037 L 0.0974306 0.16037 L 0.105069 0.16037 L 0.112708 0.16037 L 0.120347 0.16037 L 0.127986 0.16037 L 0.135625 0.16037 L 0.137708 0.173951 L 0.137708 0.187531 L 0.137708 0.201111 L 0.137708 0.214691 " pathEditMode="relative" ptsTypes="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6389 0.0404938 L -0.00256944 0.0540741 L -0.00256944 0.0676543 L -0.00256944 0.0812346 L -0.00256944 0.0948148 L -0.00256944 0.108395 L -0.00256944 0.121975 L -0.001875 0.135556 L -0.00118056 0.149136 L -0.000486111 0.162716 L 0.000902778 0.176296 L 0.000902778 0.189877 L 0.000902778 0.203457 L 0.00159722 0.217037 L 0.00576389 0.230617 L 0.0134028 0.239259 L 0.0175694 0.225679 L 0.0175694 0.212099 L 0.0182639 0.198519 L 0.0259028 0.186173 L 0.0335417 0.184938 L 0.0411806 0.184938 L 0.0488194 0.184938 L 0.0564583 0.184938 L 0.0640972 0.184938 L 0.0682639 0.198519 L 0.0682639 0.212099 L 0.0682639 0.225679 " pathEditMode="relative" ptsTypes="">
                                      <p:cBhvr>
                                        <p:cTn id="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8056 0.0318519 L 0.00916667 0.0318519 L 0.00152778 0.0318519 L -0.0075 0.0318519 L -0.0151389 0.0318519 L -0.0234722 0.0318519 L -0.0318056 0.0318519 L -0.0401389 0.0318519 L -0.0477778 0.0318519 L -0.0554167 0.0318519 L -0.0630556 0.0318519 L -0.0706944 0.034321 L -0.0741667 0.0503704 L -0.0741667 0.0639506 L -0.0741667 0.0775309 L -0.0741667 0.0911111 L -0.0741667 0.105926 L -0.0741667 0.119506 L -0.0741667 0.133086 L -0.0741667 0.146667 L -0.0741667 0.160247 L -0.0741667 0.175062 L -0.0741667 0.188642 L -0.0741667 0.202222 L -0.0741667 0.215802 " pathEditMode="relative" ptsTypes="">
                                      <p:cBhvr>
                                        <p:cTn id="1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1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858645" y="4233545"/>
            <a:ext cx="54267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Change the state of the mark bits</a:t>
            </a:r>
            <a:endParaRPr lang="en-US" altLang="zh-CN" sz="28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7460" y="829945"/>
            <a:ext cx="6449695" cy="333438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115560" y="885190"/>
            <a:ext cx="2809240" cy="143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278514" y="1300776"/>
            <a:ext cx="818963" cy="3684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r>
              <a:rPr lang="en-US" altLang="zh-CN">
                <a:latin typeface="HP Simplified Hans" panose="020B0500000000000000" charset="-122"/>
                <a:ea typeface="HP Simplified Hans" panose="020B0500000000000000" charset="-122"/>
              </a:rPr>
              <a:t>Root</a:t>
            </a:r>
            <a:endParaRPr lang="en-US" altLang="zh-CN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613535" y="3769360"/>
            <a:ext cx="1071245" cy="368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r>
              <a:rPr lang="en-US" altLang="zh-CN">
                <a:latin typeface="HP Simplified Hans" panose="020B0500000000000000" charset="-122"/>
                <a:ea typeface="HP Simplified Hans" panose="020B0500000000000000" charset="-122"/>
              </a:rPr>
              <a:t>Free-list</a:t>
            </a:r>
            <a:endParaRPr lang="en-US" altLang="zh-CN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549265" y="3234690"/>
            <a:ext cx="1942465" cy="368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r>
              <a:rPr lang="en-US" altLang="zh-CN">
                <a:latin typeface="HP Simplified Hans" panose="020B0500000000000000" charset="-122"/>
                <a:ea typeface="HP Simplified Hans" panose="020B0500000000000000" charset="-122"/>
              </a:rPr>
              <a:t>Heap Memory</a:t>
            </a:r>
            <a:endParaRPr lang="en-US" altLang="zh-CN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3" name="矩形: 圆角 7"/>
          <p:cNvSpPr/>
          <p:nvPr/>
        </p:nvSpPr>
        <p:spPr>
          <a:xfrm>
            <a:off x="493395" y="2186940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dirty="0">
                <a:latin typeface="HP Simplified Hans" panose="020B0500000000000000" charset="-122"/>
                <a:ea typeface="HP Simplified Hans" panose="020B0500000000000000" charset="-122"/>
              </a:rPr>
              <a:t>Principle</a:t>
            </a:r>
            <a:endParaRPr lang="en-US" altLang="zh-CN" sz="32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7" name="线形标注 2(无边框) 6"/>
          <p:cNvSpPr/>
          <p:nvPr/>
        </p:nvSpPr>
        <p:spPr>
          <a:xfrm>
            <a:off x="4083050" y="1196975"/>
            <a:ext cx="2171700" cy="1085850"/>
          </a:xfrm>
          <a:prstGeom prst="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Mark Phase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2" name="线形标注 2(无边框) 11"/>
          <p:cNvSpPr/>
          <p:nvPr/>
        </p:nvSpPr>
        <p:spPr>
          <a:xfrm>
            <a:off x="4083050" y="3229610"/>
            <a:ext cx="2171700" cy="1085850"/>
          </a:xfrm>
          <a:prstGeom prst="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65847"/>
              <a:gd name="adj6" fmla="val -472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Sweep Phase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6" name="线形标注 2(无边框) 5"/>
          <p:cNvSpPr/>
          <p:nvPr/>
        </p:nvSpPr>
        <p:spPr>
          <a:xfrm>
            <a:off x="4083050" y="3229610"/>
            <a:ext cx="2171700" cy="1085850"/>
          </a:xfrm>
          <a:prstGeom prst="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65847"/>
              <a:gd name="adj6" fmla="val -47251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Sweep Phase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539240" y="4204970"/>
            <a:ext cx="6066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Linearly traverse the whole memory </a:t>
            </a:r>
            <a:endParaRPr lang="en-US" altLang="zh-CN" sz="28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2540" y="815975"/>
            <a:ext cx="6449695" cy="333438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115560" y="885190"/>
            <a:ext cx="2809240" cy="143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278514" y="1300776"/>
            <a:ext cx="818963" cy="3684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r>
              <a:rPr lang="en-US" altLang="zh-CN">
                <a:latin typeface="HP Simplified Hans" panose="020B0500000000000000" charset="-122"/>
                <a:ea typeface="HP Simplified Hans" panose="020B0500000000000000" charset="-122"/>
              </a:rPr>
              <a:t>Root</a:t>
            </a:r>
            <a:endParaRPr lang="en-US" altLang="zh-CN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613535" y="3759200"/>
            <a:ext cx="1071245" cy="368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r>
              <a:rPr lang="en-US" altLang="zh-CN">
                <a:latin typeface="HP Simplified Hans" panose="020B0500000000000000" charset="-122"/>
                <a:ea typeface="HP Simplified Hans" panose="020B0500000000000000" charset="-122"/>
              </a:rPr>
              <a:t>Free-list</a:t>
            </a:r>
            <a:endParaRPr lang="en-US" altLang="zh-CN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564505" y="3229610"/>
            <a:ext cx="1942465" cy="368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r>
              <a:rPr lang="en-US" altLang="zh-CN">
                <a:latin typeface="HP Simplified Hans" panose="020B0500000000000000" charset="-122"/>
                <a:ea typeface="HP Simplified Hans" panose="020B0500000000000000" charset="-122"/>
              </a:rPr>
              <a:t>Heap Memory</a:t>
            </a:r>
            <a:endParaRPr lang="en-US" altLang="zh-CN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418705" y="2366010"/>
            <a:ext cx="1290320" cy="965200"/>
          </a:xfrm>
          <a:prstGeom prst="rect">
            <a:avLst/>
          </a:prstGeom>
          <a:gradFill>
            <a:gsLst>
              <a:gs pos="0">
                <a:srgbClr val="F2F2F2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96ACC5">
                  <a:alpha val="0"/>
                </a:srgb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392680" y="2764790"/>
            <a:ext cx="147320" cy="28448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✔</a:t>
            </a: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231640" y="2752090"/>
            <a:ext cx="147320" cy="28448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✔</a:t>
            </a: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968240" y="2752090"/>
            <a:ext cx="147320" cy="28448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✔</a:t>
            </a:r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5704840" y="2752090"/>
            <a:ext cx="147320" cy="28448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✔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827986 0 " pathEditMode="relative" rAng="0" ptsTypes="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1" grpId="0" animBg="1"/>
      <p:bldP spid="8" grpId="0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115560" y="885190"/>
            <a:ext cx="2809240" cy="143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432435" y="985520"/>
            <a:ext cx="6913880" cy="3355340"/>
            <a:chOff x="2121" y="1672"/>
            <a:chExt cx="10888" cy="5284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121" y="1672"/>
              <a:ext cx="10018" cy="5284"/>
            </a:xfrm>
            <a:prstGeom prst="rect">
              <a:avLst/>
            </a:prstGeom>
          </p:spPr>
        </p:pic>
        <p:sp>
          <p:nvSpPr>
            <p:cNvPr id="17" name="矩形 16"/>
            <p:cNvSpPr/>
            <p:nvPr/>
          </p:nvSpPr>
          <p:spPr>
            <a:xfrm>
              <a:off x="8992" y="1866"/>
              <a:ext cx="3344" cy="211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579" y="2632"/>
              <a:ext cx="1290" cy="5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p>
              <a:r>
                <a:rPr lang="en-US" altLang="zh-CN">
                  <a:latin typeface="HP Simplified Hans" panose="020B0500000000000000" charset="-122"/>
                  <a:ea typeface="HP Simplified Hans" panose="020B0500000000000000" charset="-122"/>
                </a:rPr>
                <a:t>Root</a:t>
              </a:r>
              <a:endParaRPr lang="en-US" altLang="zh-CN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578" y="6240"/>
              <a:ext cx="1687" cy="5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p>
              <a:r>
                <a:rPr lang="en-US" altLang="zh-CN">
                  <a:latin typeface="HP Simplified Hans" panose="020B0500000000000000" charset="-122"/>
                  <a:ea typeface="HP Simplified Hans" panose="020B0500000000000000" charset="-122"/>
                </a:rPr>
                <a:t>Free-list</a:t>
              </a:r>
              <a:endParaRPr lang="en-US" altLang="zh-CN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549" y="5604"/>
              <a:ext cx="2460" cy="5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p>
              <a:r>
                <a:rPr lang="en-US" altLang="zh-CN">
                  <a:latin typeface="HP Simplified Hans" panose="020B0500000000000000" charset="-122"/>
                  <a:ea typeface="HP Simplified Hans" panose="020B0500000000000000" charset="-122"/>
                </a:rPr>
                <a:t>Heap Memory</a:t>
              </a:r>
              <a:endParaRPr lang="en-US" altLang="zh-CN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4109720" y="1513840"/>
            <a:ext cx="468757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“</a:t>
            </a:r>
            <a:r>
              <a:rPr lang="en-US" altLang="zh-CN" sz="3600">
                <a:solidFill>
                  <a:schemeClr val="accent4"/>
                </a:solidFill>
                <a:latin typeface="HP Simplified Hans" panose="020B0500000000000000" charset="-122"/>
                <a:ea typeface="HP Simplified Hans" panose="020B0500000000000000" charset="-122"/>
              </a:rPr>
              <a:t>CLear</a:t>
            </a:r>
            <a:r>
              <a:rPr lang="en-US" altLang="zh-CN" sz="36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” the Garbage</a:t>
            </a:r>
            <a:endParaRPr lang="en-US" altLang="zh-CN" sz="36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14" name="矩形: 圆角 7"/>
          <p:cNvSpPr/>
          <p:nvPr/>
        </p:nvSpPr>
        <p:spPr>
          <a:xfrm>
            <a:off x="309880" y="904240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dirty="0">
                <a:latin typeface="HP Simplified Hans" panose="020B0500000000000000" charset="-122"/>
                <a:ea typeface="HP Simplified Hans" panose="020B0500000000000000" charset="-122"/>
              </a:rPr>
              <a:t>Advantages</a:t>
            </a:r>
            <a:endParaRPr lang="en-US" altLang="zh-CN" sz="24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86100" y="1027430"/>
            <a:ext cx="58293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Simple Logic → Easy to actualize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6" name="矩形: 圆角 7"/>
          <p:cNvSpPr/>
          <p:nvPr/>
        </p:nvSpPr>
        <p:spPr>
          <a:xfrm>
            <a:off x="309880" y="1876425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dirty="0">
                <a:latin typeface="HP Simplified Hans" panose="020B0500000000000000" charset="-122"/>
                <a:ea typeface="HP Simplified Hans" panose="020B0500000000000000" charset="-122"/>
              </a:rPr>
              <a:t>Disadvantages</a:t>
            </a:r>
            <a:endParaRPr lang="en-US" altLang="zh-CN" sz="24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30550" y="1930400"/>
            <a:ext cx="504634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1.Low efficiency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   </a:t>
            </a:r>
            <a:r>
              <a:rPr lang="en-US" altLang="zh-CN" sz="1400">
                <a:latin typeface="HP Simplified Hans" panose="020B0500000000000000" charset="-122"/>
                <a:ea typeface="HP Simplified Hans" panose="020B0500000000000000" charset="-122"/>
              </a:rPr>
              <a:t>suspension &amp; heavy workload</a:t>
            </a:r>
            <a:endParaRPr lang="en-US" altLang="zh-CN" sz="1400"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2.Fragmentation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grpSp>
        <p:nvGrpSpPr>
          <p:cNvPr id="84" name="组合 83"/>
          <p:cNvGrpSpPr/>
          <p:nvPr/>
        </p:nvGrpSpPr>
        <p:grpSpPr>
          <a:xfrm rot="0">
            <a:off x="2898140" y="3416300"/>
            <a:ext cx="5898515" cy="1009650"/>
            <a:chOff x="970" y="2070"/>
            <a:chExt cx="12458" cy="3568"/>
          </a:xfrm>
        </p:grpSpPr>
        <p:sp>
          <p:nvSpPr>
            <p:cNvPr id="8" name="矩形 7"/>
            <p:cNvSpPr/>
            <p:nvPr/>
          </p:nvSpPr>
          <p:spPr>
            <a:xfrm>
              <a:off x="970" y="2070"/>
              <a:ext cx="12459" cy="3569"/>
            </a:xfrm>
            <a:prstGeom prst="rect">
              <a:avLst/>
            </a:prstGeom>
            <a:solidFill>
              <a:srgbClr val="96ACC5"/>
            </a:solidFill>
            <a:ln>
              <a:solidFill>
                <a:srgbClr val="96AC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9299" y="2632"/>
              <a:ext cx="3806" cy="2444"/>
              <a:chOff x="1617" y="2568"/>
              <a:chExt cx="3806" cy="2444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4283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617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2950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5300" y="2632"/>
              <a:ext cx="3806" cy="2444"/>
              <a:chOff x="1617" y="2568"/>
              <a:chExt cx="3806" cy="2444"/>
            </a:xfrm>
          </p:grpSpPr>
          <p:sp>
            <p:nvSpPr>
              <p:cNvPr id="50" name="矩形 49"/>
              <p:cNvSpPr/>
              <p:nvPr/>
            </p:nvSpPr>
            <p:spPr>
              <a:xfrm>
                <a:off x="4283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1617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950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1301" y="2632"/>
              <a:ext cx="3806" cy="2444"/>
              <a:chOff x="1617" y="2568"/>
              <a:chExt cx="3806" cy="2444"/>
            </a:xfrm>
          </p:grpSpPr>
          <p:sp>
            <p:nvSpPr>
              <p:cNvPr id="54" name="矩形 53"/>
              <p:cNvSpPr/>
              <p:nvPr/>
            </p:nvSpPr>
            <p:spPr>
              <a:xfrm>
                <a:off x="4283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1617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2950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82" name="文本框 81"/>
          <p:cNvSpPr txBox="1"/>
          <p:nvPr/>
        </p:nvSpPr>
        <p:spPr>
          <a:xfrm>
            <a:off x="6381750" y="4465955"/>
            <a:ext cx="23964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20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Heap Memory</a:t>
            </a:r>
            <a:endParaRPr lang="en-US" altLang="zh-CN" sz="2000">
              <a:solidFill>
                <a:schemeClr val="tx2">
                  <a:lumMod val="5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54985" y="3575050"/>
            <a:ext cx="540385" cy="691515"/>
          </a:xfrm>
          <a:prstGeom prst="rect">
            <a:avLst/>
          </a:prstGeom>
          <a:solidFill>
            <a:srgbClr val="114F8D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D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  <a:p>
            <a:pPr algn="ctr"/>
            <a:r>
              <a:rPr lang="en-US" altLang="zh-CN" sz="1000"/>
              <a:t>T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13" name="矩形 12"/>
          <p:cNvSpPr/>
          <p:nvPr/>
        </p:nvSpPr>
        <p:spPr>
          <a:xfrm>
            <a:off x="3686175" y="3575050"/>
            <a:ext cx="540385" cy="691515"/>
          </a:xfrm>
          <a:prstGeom prst="rect">
            <a:avLst/>
          </a:prstGeom>
          <a:solidFill>
            <a:srgbClr val="114F8D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D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  <a:p>
            <a:pPr algn="ctr"/>
            <a:r>
              <a:rPr lang="en-US" altLang="zh-CN" sz="1000"/>
              <a:t>T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16" name="矩形 15"/>
          <p:cNvSpPr/>
          <p:nvPr/>
        </p:nvSpPr>
        <p:spPr>
          <a:xfrm>
            <a:off x="4948555" y="3575050"/>
            <a:ext cx="540385" cy="691515"/>
          </a:xfrm>
          <a:prstGeom prst="rect">
            <a:avLst/>
          </a:prstGeom>
          <a:solidFill>
            <a:srgbClr val="114F8D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D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  <a:p>
            <a:pPr algn="ctr"/>
            <a:r>
              <a:rPr lang="en-US" altLang="zh-CN" sz="1000"/>
              <a:t>T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17" name="矩形 16"/>
          <p:cNvSpPr/>
          <p:nvPr/>
        </p:nvSpPr>
        <p:spPr>
          <a:xfrm>
            <a:off x="6210300" y="3575050"/>
            <a:ext cx="540385" cy="691515"/>
          </a:xfrm>
          <a:prstGeom prst="rect">
            <a:avLst/>
          </a:prstGeom>
          <a:solidFill>
            <a:srgbClr val="114F8D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D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  <a:p>
            <a:pPr algn="ctr"/>
            <a:r>
              <a:rPr lang="en-US" altLang="zh-CN" sz="1000"/>
              <a:t>T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18" name="矩形 17"/>
          <p:cNvSpPr/>
          <p:nvPr/>
        </p:nvSpPr>
        <p:spPr>
          <a:xfrm>
            <a:off x="6852285" y="3575050"/>
            <a:ext cx="540385" cy="691515"/>
          </a:xfrm>
          <a:prstGeom prst="rect">
            <a:avLst/>
          </a:prstGeom>
          <a:solidFill>
            <a:srgbClr val="114F8D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D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  <a:p>
            <a:pPr algn="ctr"/>
            <a:r>
              <a:rPr lang="en-US" altLang="zh-CN" sz="1000"/>
              <a:t>T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22" name="矩形 21"/>
          <p:cNvSpPr/>
          <p:nvPr/>
        </p:nvSpPr>
        <p:spPr>
          <a:xfrm>
            <a:off x="7478395" y="3575050"/>
            <a:ext cx="540385" cy="691515"/>
          </a:xfrm>
          <a:prstGeom prst="rect">
            <a:avLst/>
          </a:prstGeom>
          <a:solidFill>
            <a:srgbClr val="114F8D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D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  <a:p>
            <a:pPr algn="ctr"/>
            <a:r>
              <a:rPr lang="en-US" altLang="zh-CN" sz="1000"/>
              <a:t>T</a:t>
            </a:r>
            <a:endParaRPr lang="en-US" altLang="zh-CN" sz="1000"/>
          </a:p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grpSp>
        <p:nvGrpSpPr>
          <p:cNvPr id="31" name="组合 30"/>
          <p:cNvGrpSpPr/>
          <p:nvPr/>
        </p:nvGrpSpPr>
        <p:grpSpPr>
          <a:xfrm>
            <a:off x="1101725" y="3575050"/>
            <a:ext cx="1628140" cy="692150"/>
            <a:chOff x="488" y="5630"/>
            <a:chExt cx="2564" cy="1090"/>
          </a:xfrm>
        </p:grpSpPr>
        <p:sp>
          <p:nvSpPr>
            <p:cNvPr id="28" name="矩形 27"/>
            <p:cNvSpPr/>
            <p:nvPr/>
          </p:nvSpPr>
          <p:spPr>
            <a:xfrm>
              <a:off x="488" y="5630"/>
              <a:ext cx="851" cy="1089"/>
            </a:xfrm>
            <a:prstGeom prst="rect">
              <a:avLst/>
            </a:prstGeom>
            <a:solidFill>
              <a:srgbClr val="114F8D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000"/>
                <a:t>D</a:t>
              </a:r>
              <a:endParaRPr lang="en-US" altLang="zh-CN" sz="1000"/>
            </a:p>
            <a:p>
              <a:pPr algn="ctr"/>
              <a:r>
                <a:rPr lang="en-US" altLang="zh-CN" sz="1000"/>
                <a:t>A</a:t>
              </a:r>
              <a:endParaRPr lang="en-US" altLang="zh-CN" sz="1000"/>
            </a:p>
            <a:p>
              <a:pPr algn="ctr"/>
              <a:r>
                <a:rPr lang="en-US" altLang="zh-CN" sz="1000"/>
                <a:t>T</a:t>
              </a:r>
              <a:endParaRPr lang="en-US" altLang="zh-CN" sz="1000"/>
            </a:p>
            <a:p>
              <a:pPr algn="ctr"/>
              <a:r>
                <a:rPr lang="en-US" altLang="zh-CN" sz="1000"/>
                <a:t>A</a:t>
              </a:r>
              <a:endParaRPr lang="en-US" altLang="zh-CN" sz="1000"/>
            </a:p>
          </p:txBody>
        </p:sp>
        <p:sp>
          <p:nvSpPr>
            <p:cNvPr id="29" name="矩形 28"/>
            <p:cNvSpPr/>
            <p:nvPr/>
          </p:nvSpPr>
          <p:spPr>
            <a:xfrm>
              <a:off x="1345" y="5632"/>
              <a:ext cx="851" cy="1089"/>
            </a:xfrm>
            <a:prstGeom prst="rect">
              <a:avLst/>
            </a:prstGeom>
            <a:solidFill>
              <a:srgbClr val="114F8D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000"/>
                <a:t>D</a:t>
              </a:r>
              <a:endParaRPr lang="en-US" altLang="zh-CN" sz="1000"/>
            </a:p>
            <a:p>
              <a:pPr algn="ctr"/>
              <a:r>
                <a:rPr lang="en-US" altLang="zh-CN" sz="1000"/>
                <a:t>A</a:t>
              </a:r>
              <a:endParaRPr lang="en-US" altLang="zh-CN" sz="1000"/>
            </a:p>
            <a:p>
              <a:pPr algn="ctr"/>
              <a:r>
                <a:rPr lang="en-US" altLang="zh-CN" sz="1000"/>
                <a:t>T</a:t>
              </a:r>
              <a:endParaRPr lang="en-US" altLang="zh-CN" sz="1000"/>
            </a:p>
            <a:p>
              <a:pPr algn="ctr"/>
              <a:r>
                <a:rPr lang="en-US" altLang="zh-CN" sz="1000"/>
                <a:t>A</a:t>
              </a:r>
              <a:endParaRPr lang="en-US" altLang="zh-CN" sz="1000"/>
            </a:p>
          </p:txBody>
        </p:sp>
        <p:sp>
          <p:nvSpPr>
            <p:cNvPr id="30" name="矩形 29"/>
            <p:cNvSpPr/>
            <p:nvPr/>
          </p:nvSpPr>
          <p:spPr>
            <a:xfrm>
              <a:off x="2202" y="5631"/>
              <a:ext cx="851" cy="1089"/>
            </a:xfrm>
            <a:prstGeom prst="rect">
              <a:avLst/>
            </a:prstGeom>
            <a:solidFill>
              <a:srgbClr val="114F8D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000"/>
                <a:t>D</a:t>
              </a:r>
              <a:endParaRPr lang="en-US" altLang="zh-CN" sz="1000"/>
            </a:p>
            <a:p>
              <a:pPr algn="ctr"/>
              <a:r>
                <a:rPr lang="en-US" altLang="zh-CN" sz="1000"/>
                <a:t>A</a:t>
              </a:r>
              <a:endParaRPr lang="en-US" altLang="zh-CN" sz="1000"/>
            </a:p>
            <a:p>
              <a:pPr algn="ctr"/>
              <a:r>
                <a:rPr lang="en-US" altLang="zh-CN" sz="1000"/>
                <a:t>T</a:t>
              </a:r>
              <a:endParaRPr lang="en-US" altLang="zh-CN" sz="1000"/>
            </a:p>
            <a:p>
              <a:pPr algn="ctr"/>
              <a:r>
                <a:rPr lang="en-US" altLang="zh-CN" sz="1000"/>
                <a:t>A</a:t>
              </a:r>
              <a:endParaRPr lang="en-US" altLang="zh-CN" sz="1000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125095" y="3218815"/>
            <a:ext cx="51377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tx2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int *p=(int *)malloc(sizeof(int)*3);</a:t>
            </a:r>
            <a:endParaRPr lang="en-US" altLang="zh-CN" sz="1400">
              <a:solidFill>
                <a:schemeClr val="tx2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3" grpId="0" animBg="1"/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/>
        </p:nvSpPr>
        <p:spPr>
          <a:xfrm>
            <a:off x="366467" y="0"/>
            <a:ext cx="8548933" cy="5143500"/>
          </a:xfrm>
          <a:custGeom>
            <a:avLst/>
            <a:gdLst>
              <a:gd name="connsiteX0" fmla="*/ 1381791 w 8548933"/>
              <a:gd name="connsiteY0" fmla="*/ 0 h 5143500"/>
              <a:gd name="connsiteX1" fmla="*/ 7167142 w 8548933"/>
              <a:gd name="connsiteY1" fmla="*/ 0 h 5143500"/>
              <a:gd name="connsiteX2" fmla="*/ 7296971 w 8548933"/>
              <a:gd name="connsiteY2" fmla="*/ 117996 h 5143500"/>
              <a:gd name="connsiteX3" fmla="*/ 8548933 w 8548933"/>
              <a:gd name="connsiteY3" fmla="*/ 3140501 h 5143500"/>
              <a:gd name="connsiteX4" fmla="*/ 8127424 w 8548933"/>
              <a:gd name="connsiteY4" fmla="*/ 4993660 h 5143500"/>
              <a:gd name="connsiteX5" fmla="*/ 8044868 w 8548933"/>
              <a:gd name="connsiteY5" fmla="*/ 5143500 h 5143500"/>
              <a:gd name="connsiteX6" fmla="*/ 504066 w 8548933"/>
              <a:gd name="connsiteY6" fmla="*/ 5143500 h 5143500"/>
              <a:gd name="connsiteX7" fmla="*/ 421509 w 8548933"/>
              <a:gd name="connsiteY7" fmla="*/ 4993660 h 5143500"/>
              <a:gd name="connsiteX8" fmla="*/ 0 w 8548933"/>
              <a:gd name="connsiteY8" fmla="*/ 3140501 h 5143500"/>
              <a:gd name="connsiteX9" fmla="*/ 1251962 w 8548933"/>
              <a:gd name="connsiteY9" fmla="*/ 11799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48933" h="5143500">
                <a:moveTo>
                  <a:pt x="1381791" y="0"/>
                </a:moveTo>
                <a:lnTo>
                  <a:pt x="7167142" y="0"/>
                </a:lnTo>
                <a:lnTo>
                  <a:pt x="7296971" y="117996"/>
                </a:lnTo>
                <a:cubicBezTo>
                  <a:pt x="8070497" y="891523"/>
                  <a:pt x="8548933" y="1960140"/>
                  <a:pt x="8548933" y="3140501"/>
                </a:cubicBezTo>
                <a:cubicBezTo>
                  <a:pt x="8548933" y="3804455"/>
                  <a:pt x="8397553" y="4433052"/>
                  <a:pt x="8127424" y="4993660"/>
                </a:cubicBezTo>
                <a:lnTo>
                  <a:pt x="8044868" y="5143500"/>
                </a:lnTo>
                <a:lnTo>
                  <a:pt x="504066" y="5143500"/>
                </a:lnTo>
                <a:lnTo>
                  <a:pt x="421509" y="4993660"/>
                </a:lnTo>
                <a:cubicBezTo>
                  <a:pt x="151380" y="4433052"/>
                  <a:pt x="0" y="3804455"/>
                  <a:pt x="0" y="3140501"/>
                </a:cubicBezTo>
                <a:cubicBezTo>
                  <a:pt x="0" y="1960140"/>
                  <a:pt x="478436" y="891523"/>
                  <a:pt x="1251962" y="117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1521250" y="1"/>
            <a:ext cx="6239366" cy="5143499"/>
          </a:xfrm>
          <a:custGeom>
            <a:avLst/>
            <a:gdLst>
              <a:gd name="connsiteX0" fmla="*/ 2409107 w 6239366"/>
              <a:gd name="connsiteY0" fmla="*/ 0 h 5143499"/>
              <a:gd name="connsiteX1" fmla="*/ 3830260 w 6239366"/>
              <a:gd name="connsiteY1" fmla="*/ 0 h 5143499"/>
              <a:gd name="connsiteX2" fmla="*/ 4047382 w 6239366"/>
              <a:gd name="connsiteY2" fmla="*/ 55828 h 5143499"/>
              <a:gd name="connsiteX3" fmla="*/ 6239366 w 6239366"/>
              <a:gd name="connsiteY3" fmla="*/ 3035256 h 5143499"/>
              <a:gd name="connsiteX4" fmla="*/ 5573981 w 6239366"/>
              <a:gd name="connsiteY4" fmla="*/ 4961309 h 5143499"/>
              <a:gd name="connsiteX5" fmla="*/ 5414257 w 6239366"/>
              <a:gd name="connsiteY5" fmla="*/ 5143499 h 5143499"/>
              <a:gd name="connsiteX6" fmla="*/ 825110 w 6239366"/>
              <a:gd name="connsiteY6" fmla="*/ 5143499 h 5143499"/>
              <a:gd name="connsiteX7" fmla="*/ 665386 w 6239366"/>
              <a:gd name="connsiteY7" fmla="*/ 4961309 h 5143499"/>
              <a:gd name="connsiteX8" fmla="*/ 0 w 6239366"/>
              <a:gd name="connsiteY8" fmla="*/ 3035256 h 5143499"/>
              <a:gd name="connsiteX9" fmla="*/ 2191985 w 6239366"/>
              <a:gd name="connsiteY9" fmla="*/ 5582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39366" h="5143499">
                <a:moveTo>
                  <a:pt x="2409107" y="0"/>
                </a:moveTo>
                <a:lnTo>
                  <a:pt x="3830260" y="0"/>
                </a:lnTo>
                <a:lnTo>
                  <a:pt x="4047382" y="55828"/>
                </a:lnTo>
                <a:cubicBezTo>
                  <a:pt x="5317307" y="450816"/>
                  <a:pt x="6239366" y="1635357"/>
                  <a:pt x="6239366" y="3035256"/>
                </a:cubicBezTo>
                <a:cubicBezTo>
                  <a:pt x="6239366" y="3762127"/>
                  <a:pt x="5990778" y="4430938"/>
                  <a:pt x="5573981" y="4961309"/>
                </a:cubicBezTo>
                <a:lnTo>
                  <a:pt x="5414257" y="5143499"/>
                </a:lnTo>
                <a:lnTo>
                  <a:pt x="825110" y="5143499"/>
                </a:lnTo>
                <a:lnTo>
                  <a:pt x="665386" y="4961309"/>
                </a:lnTo>
                <a:cubicBezTo>
                  <a:pt x="248588" y="4430938"/>
                  <a:pt x="0" y="3762127"/>
                  <a:pt x="0" y="3035256"/>
                </a:cubicBezTo>
                <a:cubicBezTo>
                  <a:pt x="0" y="1635357"/>
                  <a:pt x="922060" y="450816"/>
                  <a:pt x="2191985" y="55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176895" y="342265"/>
            <a:ext cx="738505" cy="118110"/>
            <a:chOff x="12877" y="539"/>
            <a:chExt cx="1163" cy="186"/>
          </a:xfrm>
        </p:grpSpPr>
        <p:sp>
          <p:nvSpPr>
            <p:cNvPr id="4" name="椭圆 3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 bwMode="auto">
          <a:xfrm>
            <a:off x="3067050" y="883920"/>
            <a:ext cx="300926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How to collect garbage 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when heap memory is running out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2822575" y="133141"/>
            <a:ext cx="3498850" cy="82994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</a:rPr>
              <a:t>CONTENTS</a:t>
            </a:r>
            <a:endParaRPr kumimoji="0" lang="en-US" altLang="zh-CN" sz="4800" b="1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67324" y="1559983"/>
            <a:ext cx="3217855" cy="1036320"/>
            <a:chOff x="748959" y="1621399"/>
            <a:chExt cx="3217855" cy="1036320"/>
          </a:xfrm>
        </p:grpSpPr>
        <p:sp>
          <p:nvSpPr>
            <p:cNvPr id="8" name="矩形: 圆角 7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rgbClr val="D0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05986" y="1941993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Motivation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01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933204" y="3074885"/>
            <a:ext cx="3605530" cy="1036320"/>
            <a:chOff x="748959" y="1621399"/>
            <a:chExt cx="3605530" cy="1036320"/>
          </a:xfrm>
        </p:grpSpPr>
        <p:sp>
          <p:nvSpPr>
            <p:cNvPr id="24" name="矩形: 圆角 23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rgbClr val="5571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698919" y="1632194"/>
              <a:ext cx="2655570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Reference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Counting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03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4938822" y="1556808"/>
            <a:ext cx="3238175" cy="1036320"/>
            <a:chOff x="748959" y="1621399"/>
            <a:chExt cx="3238175" cy="1036320"/>
          </a:xfrm>
        </p:grpSpPr>
        <p:sp>
          <p:nvSpPr>
            <p:cNvPr id="30" name="矩形: 圆角 29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rgbClr val="D0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726306" y="1789593"/>
              <a:ext cx="2260828" cy="7067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Mark and Sweep 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600" kern="100" dirty="0"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02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4938822" y="3074885"/>
            <a:ext cx="3238175" cy="1036320"/>
            <a:chOff x="748959" y="1621399"/>
            <a:chExt cx="3238175" cy="1036320"/>
          </a:xfrm>
        </p:grpSpPr>
        <p:sp>
          <p:nvSpPr>
            <p:cNvPr id="36" name="矩形: 圆角 35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chemeClr val="tx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726306" y="1940088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 Conclusion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04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"/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60020" y="342900"/>
            <a:ext cx="738505" cy="118110"/>
            <a:chOff x="12877" y="539"/>
            <a:chExt cx="1163" cy="186"/>
          </a:xfrm>
        </p:grpSpPr>
        <p:sp>
          <p:nvSpPr>
            <p:cNvPr id="23" name="椭圆 22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>
            <a:off x="367102" y="0"/>
            <a:ext cx="8548933" cy="5143500"/>
          </a:xfrm>
          <a:custGeom>
            <a:avLst/>
            <a:gdLst>
              <a:gd name="connsiteX0" fmla="*/ 1381791 w 8548933"/>
              <a:gd name="connsiteY0" fmla="*/ 0 h 5143500"/>
              <a:gd name="connsiteX1" fmla="*/ 7167142 w 8548933"/>
              <a:gd name="connsiteY1" fmla="*/ 0 h 5143500"/>
              <a:gd name="connsiteX2" fmla="*/ 7296971 w 8548933"/>
              <a:gd name="connsiteY2" fmla="*/ 117996 h 5143500"/>
              <a:gd name="connsiteX3" fmla="*/ 8548933 w 8548933"/>
              <a:gd name="connsiteY3" fmla="*/ 3140501 h 5143500"/>
              <a:gd name="connsiteX4" fmla="*/ 8127424 w 8548933"/>
              <a:gd name="connsiteY4" fmla="*/ 4993660 h 5143500"/>
              <a:gd name="connsiteX5" fmla="*/ 8044868 w 8548933"/>
              <a:gd name="connsiteY5" fmla="*/ 5143500 h 5143500"/>
              <a:gd name="connsiteX6" fmla="*/ 504066 w 8548933"/>
              <a:gd name="connsiteY6" fmla="*/ 5143500 h 5143500"/>
              <a:gd name="connsiteX7" fmla="*/ 421509 w 8548933"/>
              <a:gd name="connsiteY7" fmla="*/ 4993660 h 5143500"/>
              <a:gd name="connsiteX8" fmla="*/ 0 w 8548933"/>
              <a:gd name="connsiteY8" fmla="*/ 3140501 h 5143500"/>
              <a:gd name="connsiteX9" fmla="*/ 1251962 w 8548933"/>
              <a:gd name="connsiteY9" fmla="*/ 11799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48933" h="5143500">
                <a:moveTo>
                  <a:pt x="1381791" y="0"/>
                </a:moveTo>
                <a:lnTo>
                  <a:pt x="7167142" y="0"/>
                </a:lnTo>
                <a:lnTo>
                  <a:pt x="7296971" y="117996"/>
                </a:lnTo>
                <a:cubicBezTo>
                  <a:pt x="8070497" y="891523"/>
                  <a:pt x="8548933" y="1960140"/>
                  <a:pt x="8548933" y="3140501"/>
                </a:cubicBezTo>
                <a:cubicBezTo>
                  <a:pt x="8548933" y="3804455"/>
                  <a:pt x="8397553" y="4433052"/>
                  <a:pt x="8127424" y="4993660"/>
                </a:cubicBezTo>
                <a:lnTo>
                  <a:pt x="8044868" y="5143500"/>
                </a:lnTo>
                <a:lnTo>
                  <a:pt x="504066" y="5143500"/>
                </a:lnTo>
                <a:lnTo>
                  <a:pt x="421509" y="4993660"/>
                </a:lnTo>
                <a:cubicBezTo>
                  <a:pt x="151380" y="4433052"/>
                  <a:pt x="0" y="3804455"/>
                  <a:pt x="0" y="3140501"/>
                </a:cubicBezTo>
                <a:cubicBezTo>
                  <a:pt x="0" y="1960140"/>
                  <a:pt x="478436" y="891523"/>
                  <a:pt x="1251962" y="117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: 形状 5"/>
          <p:cNvSpPr/>
          <p:nvPr/>
        </p:nvSpPr>
        <p:spPr>
          <a:xfrm>
            <a:off x="1539665" y="1"/>
            <a:ext cx="6239366" cy="5143499"/>
          </a:xfrm>
          <a:custGeom>
            <a:avLst/>
            <a:gdLst>
              <a:gd name="connsiteX0" fmla="*/ 2409107 w 6239366"/>
              <a:gd name="connsiteY0" fmla="*/ 0 h 5143499"/>
              <a:gd name="connsiteX1" fmla="*/ 3830260 w 6239366"/>
              <a:gd name="connsiteY1" fmla="*/ 0 h 5143499"/>
              <a:gd name="connsiteX2" fmla="*/ 4047382 w 6239366"/>
              <a:gd name="connsiteY2" fmla="*/ 55828 h 5143499"/>
              <a:gd name="connsiteX3" fmla="*/ 6239366 w 6239366"/>
              <a:gd name="connsiteY3" fmla="*/ 3035256 h 5143499"/>
              <a:gd name="connsiteX4" fmla="*/ 5573981 w 6239366"/>
              <a:gd name="connsiteY4" fmla="*/ 4961309 h 5143499"/>
              <a:gd name="connsiteX5" fmla="*/ 5414257 w 6239366"/>
              <a:gd name="connsiteY5" fmla="*/ 5143499 h 5143499"/>
              <a:gd name="connsiteX6" fmla="*/ 825110 w 6239366"/>
              <a:gd name="connsiteY6" fmla="*/ 5143499 h 5143499"/>
              <a:gd name="connsiteX7" fmla="*/ 665386 w 6239366"/>
              <a:gd name="connsiteY7" fmla="*/ 4961309 h 5143499"/>
              <a:gd name="connsiteX8" fmla="*/ 0 w 6239366"/>
              <a:gd name="connsiteY8" fmla="*/ 3035256 h 5143499"/>
              <a:gd name="connsiteX9" fmla="*/ 2191985 w 6239366"/>
              <a:gd name="connsiteY9" fmla="*/ 5582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39366" h="5143499">
                <a:moveTo>
                  <a:pt x="2409107" y="0"/>
                </a:moveTo>
                <a:lnTo>
                  <a:pt x="3830260" y="0"/>
                </a:lnTo>
                <a:lnTo>
                  <a:pt x="4047382" y="55828"/>
                </a:lnTo>
                <a:cubicBezTo>
                  <a:pt x="5317307" y="450816"/>
                  <a:pt x="6239366" y="1635357"/>
                  <a:pt x="6239366" y="3035256"/>
                </a:cubicBezTo>
                <a:cubicBezTo>
                  <a:pt x="6239366" y="3762127"/>
                  <a:pt x="5990778" y="4430938"/>
                  <a:pt x="5573981" y="4961309"/>
                </a:cubicBezTo>
                <a:lnTo>
                  <a:pt x="5414257" y="5143499"/>
                </a:lnTo>
                <a:lnTo>
                  <a:pt x="825110" y="5143499"/>
                </a:lnTo>
                <a:lnTo>
                  <a:pt x="665386" y="4961309"/>
                </a:lnTo>
                <a:cubicBezTo>
                  <a:pt x="248588" y="4430938"/>
                  <a:pt x="0" y="3762127"/>
                  <a:pt x="0" y="3035256"/>
                </a:cubicBezTo>
                <a:cubicBezTo>
                  <a:pt x="0" y="1635357"/>
                  <a:pt x="922060" y="450816"/>
                  <a:pt x="2191985" y="55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932815" y="1363989"/>
            <a:ext cx="7392670" cy="76835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l" defTabSz="914400"/>
            <a:r>
              <a:rPr lang="en-US" altLang="zh-CN" sz="4400" kern="100" dirty="0">
                <a:ln w="19050"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  <a:sym typeface="+mn-lt"/>
              </a:rPr>
              <a:t>Reference Counting Algorithm</a:t>
            </a:r>
            <a:endParaRPr lang="en-US" altLang="zh-CN" sz="4400" kern="100" dirty="0">
              <a:ln w="19050"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30295" y="4419189"/>
            <a:ext cx="3221840" cy="4140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spc="-150">
                <a:ln w="38100">
                  <a:noFill/>
                </a:ln>
                <a:solidFill>
                  <a:srgbClr val="D53D2A"/>
                </a:solidFill>
                <a:effectLst>
                  <a:outerShdw blurRad="127000" dist="127000" dir="5400000" algn="t" rotWithShape="0">
                    <a:srgbClr val="D53D2A">
                      <a:alpha val="20000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spc="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How to collect garbage </a:t>
            </a:r>
            <a:endParaRPr kumimoji="0" lang="en-US" altLang="zh-CN" sz="105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spc="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when heap memory is running out</a:t>
            </a:r>
            <a:endParaRPr lang="en-US" altLang="zh-CN" sz="1050" b="1" kern="100" spc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61365" y="2643505"/>
            <a:ext cx="6924040" cy="1090295"/>
            <a:chOff x="1469" y="4682"/>
            <a:chExt cx="10904" cy="1717"/>
          </a:xfrm>
        </p:grpSpPr>
        <p:grpSp>
          <p:nvGrpSpPr>
            <p:cNvPr id="17" name="组合 16"/>
            <p:cNvGrpSpPr/>
            <p:nvPr/>
          </p:nvGrpSpPr>
          <p:grpSpPr>
            <a:xfrm>
              <a:off x="1469" y="4703"/>
              <a:ext cx="4920" cy="1697"/>
              <a:chOff x="936167" y="1032639"/>
              <a:chExt cx="3905727" cy="1452603"/>
            </a:xfrm>
          </p:grpSpPr>
          <p:sp>
            <p:nvSpPr>
              <p:cNvPr id="8" name="矩形: 圆角 7"/>
              <p:cNvSpPr/>
              <p:nvPr/>
            </p:nvSpPr>
            <p:spPr>
              <a:xfrm>
                <a:off x="1815853" y="1032639"/>
                <a:ext cx="3026041" cy="1036320"/>
              </a:xfrm>
              <a:prstGeom prst="roundRect">
                <a:avLst>
                  <a:gd name="adj" fmla="val 843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144860" y="1199367"/>
                <a:ext cx="2260828" cy="7034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algn="ctr" defTabSz="914400"/>
                <a:r>
                  <a:rPr lang="en-US" altLang="zh-CN" sz="2800" dirty="0">
                    <a:ln w="19050">
                      <a:noFill/>
                    </a:ln>
                    <a:solidFill>
                      <a:schemeClr val="bg1"/>
                    </a:solidFill>
                    <a:latin typeface="HP Simplified Hans" panose="020B0500000000000000" charset="-122"/>
                    <a:ea typeface="HP Simplified Hans" panose="020B0500000000000000" charset="-122"/>
                    <a:sym typeface="+mn-lt"/>
                  </a:rPr>
                  <a:t>Principle</a:t>
                </a:r>
                <a:endParaRPr lang="en-US" altLang="zh-CN" sz="28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 bwMode="auto">
              <a:xfrm>
                <a:off x="936167" y="1840082"/>
                <a:ext cx="879592" cy="64516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p>
                <a:pPr marL="0" marR="0" lvl="0" indent="0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7453" y="4682"/>
              <a:ext cx="4920" cy="1697"/>
              <a:chOff x="936167" y="1032639"/>
              <a:chExt cx="3905727" cy="1452603"/>
            </a:xfrm>
          </p:grpSpPr>
          <p:sp>
            <p:nvSpPr>
              <p:cNvPr id="14" name="矩形: 圆角 7"/>
              <p:cNvSpPr/>
              <p:nvPr/>
            </p:nvSpPr>
            <p:spPr>
              <a:xfrm>
                <a:off x="1815853" y="1032639"/>
                <a:ext cx="3026041" cy="1036320"/>
              </a:xfrm>
              <a:prstGeom prst="roundRect">
                <a:avLst>
                  <a:gd name="adj" fmla="val 843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2153886" y="1116503"/>
                <a:ext cx="2491800" cy="8694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algn="ctr" defTabSz="914400"/>
                <a:r>
                  <a:rPr lang="en-US" altLang="zh-CN" dirty="0">
                    <a:ln w="19050">
                      <a:noFill/>
                    </a:ln>
                    <a:solidFill>
                      <a:schemeClr val="bg1"/>
                    </a:solidFill>
                    <a:latin typeface="HP Simplified Hans" panose="020B0500000000000000" charset="-122"/>
                    <a:ea typeface="HP Simplified Hans" panose="020B0500000000000000" charset="-122"/>
                    <a:sym typeface="+mn-lt"/>
                  </a:rPr>
                  <a:t>Advantages</a:t>
                </a:r>
                <a:endParaRPr lang="en-US" altLang="zh-CN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endParaRPr>
              </a:p>
              <a:p>
                <a:pPr algn="ctr" defTabSz="914400"/>
                <a:r>
                  <a:rPr lang="en-US" altLang="zh-CN" dirty="0">
                    <a:ln w="19050">
                      <a:noFill/>
                    </a:ln>
                    <a:solidFill>
                      <a:schemeClr val="bg1"/>
                    </a:solidFill>
                    <a:latin typeface="HP Simplified Hans" panose="020B0500000000000000" charset="-122"/>
                    <a:ea typeface="HP Simplified Hans" panose="020B0500000000000000" charset="-122"/>
                    <a:sym typeface="+mn-lt"/>
                  </a:rPr>
                  <a:t>DIsadvantages</a:t>
                </a:r>
                <a:endParaRPr lang="en-US" altLang="zh-CN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 bwMode="auto">
              <a:xfrm>
                <a:off x="936167" y="1840082"/>
                <a:ext cx="879592" cy="64516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p>
                <a:pPr marL="0" marR="0" lvl="0" indent="0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79488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Reference Counting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84420" y="909320"/>
            <a:ext cx="3951605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George E. Collins</a:t>
            </a:r>
            <a:endParaRPr lang="en-US" altLang="zh-CN" sz="3600" b="1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3200">
                <a:solidFill>
                  <a:schemeClr val="accent1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raised this algorithm</a:t>
            </a:r>
            <a:endParaRPr lang="en-US" altLang="zh-CN" sz="3200">
              <a:solidFill>
                <a:schemeClr val="accent1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3200">
              <a:solidFill>
                <a:schemeClr val="accent1">
                  <a:lumMod val="60000"/>
                  <a:lumOff val="4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3600" b="1">
                <a:solidFill>
                  <a:srgbClr val="405573"/>
                </a:solidFill>
                <a:latin typeface="HP Simplified Hans" panose="020B0500000000000000" charset="-122"/>
                <a:ea typeface="HP Simplified Hans" panose="020B0500000000000000" charset="-122"/>
              </a:rPr>
              <a:t>Harold McBeth</a:t>
            </a:r>
            <a:endParaRPr lang="en-US" altLang="zh-CN" sz="3600" b="1">
              <a:solidFill>
                <a:srgbClr val="405573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3200">
                <a:solidFill>
                  <a:srgbClr val="96A9C5"/>
                </a:solidFill>
                <a:latin typeface="HP Simplified Hans" panose="020B0500000000000000" charset="-122"/>
                <a:ea typeface="HP Simplified Hans" panose="020B0500000000000000" charset="-122"/>
              </a:rPr>
              <a:t>pointed out </a:t>
            </a:r>
            <a:endParaRPr lang="en-US" altLang="zh-CN" sz="3200">
              <a:solidFill>
                <a:srgbClr val="96A9C5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3200">
                <a:solidFill>
                  <a:srgbClr val="96A9C5"/>
                </a:solidFill>
                <a:latin typeface="HP Simplified Hans" panose="020B0500000000000000" charset="-122"/>
                <a:ea typeface="HP Simplified Hans" panose="020B0500000000000000" charset="-122"/>
              </a:rPr>
              <a:t>the problem of </a:t>
            </a:r>
            <a:endParaRPr lang="en-US" altLang="zh-CN" sz="3200">
              <a:solidFill>
                <a:srgbClr val="96A9C5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3200">
                <a:solidFill>
                  <a:srgbClr val="96A9C5"/>
                </a:solidFill>
                <a:latin typeface="HP Simplified Hans" panose="020B0500000000000000" charset="-122"/>
                <a:ea typeface="HP Simplified Hans" panose="020B0500000000000000" charset="-122"/>
              </a:rPr>
              <a:t>circular reference</a:t>
            </a:r>
            <a:endParaRPr lang="en-US" altLang="zh-CN" sz="3200">
              <a:solidFill>
                <a:srgbClr val="96A9C5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32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14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14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endParaRPr lang="en-US" altLang="zh-CN" sz="14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9150" y="760730"/>
            <a:ext cx="3167380" cy="409067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430780" y="1236980"/>
            <a:ext cx="1509395" cy="971550"/>
          </a:xfrm>
          <a:prstGeom prst="rect">
            <a:avLst/>
          </a:prstGeom>
          <a:noFill/>
          <a:ln>
            <a:solidFill>
              <a:srgbClr val="00206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959350" y="4483100"/>
            <a:ext cx="2195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50000"/>
              </a:lnSpc>
            </a:pPr>
            <a:r>
              <a:rPr lang="en-US" altLang="zh-CN" sz="1200">
                <a:solidFill>
                  <a:schemeClr val="accent1">
                    <a:lumMod val="20000"/>
                    <a:lumOff val="8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no photo available</a:t>
            </a:r>
            <a:endParaRPr lang="en-US" altLang="zh-CN" sz="1200">
              <a:solidFill>
                <a:schemeClr val="accent1">
                  <a:lumMod val="20000"/>
                  <a:lumOff val="8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pPr>
              <a:lnSpc>
                <a:spcPct val="50000"/>
              </a:lnSpc>
            </a:pPr>
            <a:endParaRPr lang="en-US" altLang="zh-CN" sz="1200">
              <a:solidFill>
                <a:schemeClr val="accent1">
                  <a:lumMod val="20000"/>
                  <a:lumOff val="8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pPr>
              <a:lnSpc>
                <a:spcPct val="50000"/>
              </a:lnSpc>
            </a:pPr>
            <a:r>
              <a:rPr lang="en-US" altLang="zh-CN" sz="1200">
                <a:solidFill>
                  <a:schemeClr val="accent1">
                    <a:lumMod val="20000"/>
                    <a:lumOff val="8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just original dissertation</a:t>
            </a:r>
            <a:endParaRPr lang="en-US" altLang="zh-CN" sz="1200">
              <a:solidFill>
                <a:schemeClr val="accent1">
                  <a:lumMod val="20000"/>
                  <a:lumOff val="8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913630" y="1978025"/>
            <a:ext cx="1668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>
                    <a:lumMod val="60000"/>
                    <a:lumOff val="4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  <a:sym typeface="+mn-ea"/>
              </a:rPr>
              <a:t>in 1960 too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673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3" name="矩形: 圆角 7"/>
          <p:cNvSpPr/>
          <p:nvPr/>
        </p:nvSpPr>
        <p:spPr>
          <a:xfrm>
            <a:off x="226695" y="891540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dirty="0">
                <a:latin typeface="HP Simplified Hans" panose="020B0500000000000000" charset="-122"/>
                <a:ea typeface="HP Simplified Hans" panose="020B0500000000000000" charset="-122"/>
              </a:rPr>
              <a:t>Principle</a:t>
            </a:r>
            <a:endParaRPr lang="en-US" altLang="zh-CN" sz="32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graphicFrame>
        <p:nvGraphicFramePr>
          <p:cNvPr id="8" name="表格 7"/>
          <p:cNvGraphicFramePr/>
          <p:nvPr>
            <p:custDataLst>
              <p:tags r:id="rId1"/>
            </p:custDataLst>
          </p:nvPr>
        </p:nvGraphicFramePr>
        <p:xfrm>
          <a:off x="2868295" y="891540"/>
          <a:ext cx="5840730" cy="1593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960"/>
                <a:gridCol w="1851660"/>
                <a:gridCol w="2531110"/>
              </a:tblGrid>
              <a:tr h="15932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800">
                          <a:latin typeface="HP Simplified Hans" panose="020B0500000000000000" charset="-122"/>
                          <a:ea typeface="HP Simplified Hans" panose="020B0500000000000000" charset="-122"/>
                        </a:rPr>
                        <a:t> Header</a:t>
                      </a:r>
                      <a:endParaRPr lang="en-US" altLang="zh-CN" sz="2800">
                        <a:latin typeface="HP Simplified Hans" panose="020B0500000000000000" charset="-122"/>
                        <a:ea typeface="HP Simplified Hans" panose="020B0500000000000000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矩形 12"/>
          <p:cNvSpPr/>
          <p:nvPr/>
        </p:nvSpPr>
        <p:spPr>
          <a:xfrm>
            <a:off x="2962275" y="1519555"/>
            <a:ext cx="1293495" cy="800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>
                <a:latin typeface="HP Simplified Hans" panose="020B0500000000000000" charset="-122"/>
                <a:ea typeface="HP Simplified Hans" panose="020B0500000000000000" charset="-122"/>
              </a:rPr>
              <a:t>COUNTER</a:t>
            </a:r>
            <a:endParaRPr lang="en-US" altLang="zh-CN" sz="20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graphicFrame>
        <p:nvGraphicFramePr>
          <p:cNvPr id="14" name="表格 13"/>
          <p:cNvGraphicFramePr/>
          <p:nvPr>
            <p:custDataLst>
              <p:tags r:id="rId2"/>
            </p:custDataLst>
          </p:nvPr>
        </p:nvGraphicFramePr>
        <p:xfrm>
          <a:off x="2868295" y="3683000"/>
          <a:ext cx="5840730" cy="9105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960"/>
                <a:gridCol w="1851660"/>
                <a:gridCol w="2531110"/>
              </a:tblGrid>
              <a:tr h="9105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800">
                          <a:latin typeface="HP Simplified Hans" panose="020B0500000000000000" charset="-122"/>
                          <a:ea typeface="HP Simplified Hans" panose="020B0500000000000000" charset="-122"/>
                        </a:rPr>
                        <a:t>Header</a:t>
                      </a:r>
                      <a:endParaRPr lang="en-US" altLang="zh-CN" sz="2800">
                        <a:latin typeface="HP Simplified Hans" panose="020B0500000000000000" charset="-122"/>
                        <a:ea typeface="HP Simplified Hans" panose="020B0500000000000000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6" name="曲线连接符 15"/>
          <p:cNvCxnSpPr>
            <a:stCxn id="14" idx="0"/>
            <a:endCxn id="13" idx="2"/>
          </p:cNvCxnSpPr>
          <p:nvPr/>
        </p:nvCxnSpPr>
        <p:spPr>
          <a:xfrm rot="16200000" flipV="1">
            <a:off x="4017645" y="1911985"/>
            <a:ext cx="1362710" cy="217932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3140710" y="2915285"/>
            <a:ext cx="15487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+1</a:t>
            </a:r>
            <a:endParaRPr lang="en-US" altLang="zh-CN" sz="36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199130" y="2915285"/>
            <a:ext cx="15487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-1</a:t>
            </a:r>
            <a:endParaRPr lang="en-US" altLang="zh-CN" sz="36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163830" y="46355"/>
            <a:ext cx="479488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Reference Counting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/>
        </p:nvSpPr>
        <p:spPr>
          <a:xfrm>
            <a:off x="366467" y="0"/>
            <a:ext cx="8548933" cy="5143500"/>
          </a:xfrm>
          <a:custGeom>
            <a:avLst/>
            <a:gdLst>
              <a:gd name="connsiteX0" fmla="*/ 1381791 w 8548933"/>
              <a:gd name="connsiteY0" fmla="*/ 0 h 5143500"/>
              <a:gd name="connsiteX1" fmla="*/ 7167142 w 8548933"/>
              <a:gd name="connsiteY1" fmla="*/ 0 h 5143500"/>
              <a:gd name="connsiteX2" fmla="*/ 7296971 w 8548933"/>
              <a:gd name="connsiteY2" fmla="*/ 117996 h 5143500"/>
              <a:gd name="connsiteX3" fmla="*/ 8548933 w 8548933"/>
              <a:gd name="connsiteY3" fmla="*/ 3140501 h 5143500"/>
              <a:gd name="connsiteX4" fmla="*/ 8127424 w 8548933"/>
              <a:gd name="connsiteY4" fmla="*/ 4993660 h 5143500"/>
              <a:gd name="connsiteX5" fmla="*/ 8044868 w 8548933"/>
              <a:gd name="connsiteY5" fmla="*/ 5143500 h 5143500"/>
              <a:gd name="connsiteX6" fmla="*/ 504066 w 8548933"/>
              <a:gd name="connsiteY6" fmla="*/ 5143500 h 5143500"/>
              <a:gd name="connsiteX7" fmla="*/ 421509 w 8548933"/>
              <a:gd name="connsiteY7" fmla="*/ 4993660 h 5143500"/>
              <a:gd name="connsiteX8" fmla="*/ 0 w 8548933"/>
              <a:gd name="connsiteY8" fmla="*/ 3140501 h 5143500"/>
              <a:gd name="connsiteX9" fmla="*/ 1251962 w 8548933"/>
              <a:gd name="connsiteY9" fmla="*/ 11799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48933" h="5143500">
                <a:moveTo>
                  <a:pt x="1381791" y="0"/>
                </a:moveTo>
                <a:lnTo>
                  <a:pt x="7167142" y="0"/>
                </a:lnTo>
                <a:lnTo>
                  <a:pt x="7296971" y="117996"/>
                </a:lnTo>
                <a:cubicBezTo>
                  <a:pt x="8070497" y="891523"/>
                  <a:pt x="8548933" y="1960140"/>
                  <a:pt x="8548933" y="3140501"/>
                </a:cubicBezTo>
                <a:cubicBezTo>
                  <a:pt x="8548933" y="3804455"/>
                  <a:pt x="8397553" y="4433052"/>
                  <a:pt x="8127424" y="4993660"/>
                </a:cubicBezTo>
                <a:lnTo>
                  <a:pt x="8044868" y="5143500"/>
                </a:lnTo>
                <a:lnTo>
                  <a:pt x="504066" y="5143500"/>
                </a:lnTo>
                <a:lnTo>
                  <a:pt x="421509" y="4993660"/>
                </a:lnTo>
                <a:cubicBezTo>
                  <a:pt x="151380" y="4433052"/>
                  <a:pt x="0" y="3804455"/>
                  <a:pt x="0" y="3140501"/>
                </a:cubicBezTo>
                <a:cubicBezTo>
                  <a:pt x="0" y="1960140"/>
                  <a:pt x="478436" y="891523"/>
                  <a:pt x="1251962" y="117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1521250" y="1"/>
            <a:ext cx="6239366" cy="5143499"/>
          </a:xfrm>
          <a:custGeom>
            <a:avLst/>
            <a:gdLst>
              <a:gd name="connsiteX0" fmla="*/ 2409107 w 6239366"/>
              <a:gd name="connsiteY0" fmla="*/ 0 h 5143499"/>
              <a:gd name="connsiteX1" fmla="*/ 3830260 w 6239366"/>
              <a:gd name="connsiteY1" fmla="*/ 0 h 5143499"/>
              <a:gd name="connsiteX2" fmla="*/ 4047382 w 6239366"/>
              <a:gd name="connsiteY2" fmla="*/ 55828 h 5143499"/>
              <a:gd name="connsiteX3" fmla="*/ 6239366 w 6239366"/>
              <a:gd name="connsiteY3" fmla="*/ 3035256 h 5143499"/>
              <a:gd name="connsiteX4" fmla="*/ 5573981 w 6239366"/>
              <a:gd name="connsiteY4" fmla="*/ 4961309 h 5143499"/>
              <a:gd name="connsiteX5" fmla="*/ 5414257 w 6239366"/>
              <a:gd name="connsiteY5" fmla="*/ 5143499 h 5143499"/>
              <a:gd name="connsiteX6" fmla="*/ 825110 w 6239366"/>
              <a:gd name="connsiteY6" fmla="*/ 5143499 h 5143499"/>
              <a:gd name="connsiteX7" fmla="*/ 665386 w 6239366"/>
              <a:gd name="connsiteY7" fmla="*/ 4961309 h 5143499"/>
              <a:gd name="connsiteX8" fmla="*/ 0 w 6239366"/>
              <a:gd name="connsiteY8" fmla="*/ 3035256 h 5143499"/>
              <a:gd name="connsiteX9" fmla="*/ 2191985 w 6239366"/>
              <a:gd name="connsiteY9" fmla="*/ 5582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39366" h="5143499">
                <a:moveTo>
                  <a:pt x="2409107" y="0"/>
                </a:moveTo>
                <a:lnTo>
                  <a:pt x="3830260" y="0"/>
                </a:lnTo>
                <a:lnTo>
                  <a:pt x="4047382" y="55828"/>
                </a:lnTo>
                <a:cubicBezTo>
                  <a:pt x="5317307" y="450816"/>
                  <a:pt x="6239366" y="1635357"/>
                  <a:pt x="6239366" y="3035256"/>
                </a:cubicBezTo>
                <a:cubicBezTo>
                  <a:pt x="6239366" y="3762127"/>
                  <a:pt x="5990778" y="4430938"/>
                  <a:pt x="5573981" y="4961309"/>
                </a:cubicBezTo>
                <a:lnTo>
                  <a:pt x="5414257" y="5143499"/>
                </a:lnTo>
                <a:lnTo>
                  <a:pt x="825110" y="5143499"/>
                </a:lnTo>
                <a:lnTo>
                  <a:pt x="665386" y="4961309"/>
                </a:lnTo>
                <a:cubicBezTo>
                  <a:pt x="248588" y="4430938"/>
                  <a:pt x="0" y="3762127"/>
                  <a:pt x="0" y="3035256"/>
                </a:cubicBezTo>
                <a:cubicBezTo>
                  <a:pt x="0" y="1635357"/>
                  <a:pt x="922060" y="450816"/>
                  <a:pt x="2191985" y="55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176895" y="342265"/>
            <a:ext cx="738505" cy="118110"/>
            <a:chOff x="12877" y="539"/>
            <a:chExt cx="1163" cy="186"/>
          </a:xfrm>
        </p:grpSpPr>
        <p:sp>
          <p:nvSpPr>
            <p:cNvPr id="4" name="椭圆 3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 bwMode="auto">
          <a:xfrm>
            <a:off x="3067050" y="883920"/>
            <a:ext cx="300926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How to collect garbage 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when heap memory is running out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2822575" y="133141"/>
            <a:ext cx="3498850" cy="82994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</a:rPr>
              <a:t>CONTENTS</a:t>
            </a:r>
            <a:endParaRPr kumimoji="0" lang="en-US" altLang="zh-CN" sz="4800" b="1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67324" y="1559983"/>
            <a:ext cx="3217855" cy="1036320"/>
            <a:chOff x="748959" y="1621399"/>
            <a:chExt cx="3217855" cy="1036320"/>
          </a:xfrm>
        </p:grpSpPr>
        <p:sp>
          <p:nvSpPr>
            <p:cNvPr id="8" name="矩形: 圆角 7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05986" y="1941993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Motivation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01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933204" y="3074885"/>
            <a:ext cx="3605530" cy="1036320"/>
            <a:chOff x="748959" y="1621399"/>
            <a:chExt cx="3605530" cy="1036320"/>
          </a:xfrm>
        </p:grpSpPr>
        <p:sp>
          <p:nvSpPr>
            <p:cNvPr id="24" name="矩形: 圆角 23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chemeClr val="tx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698919" y="1632194"/>
              <a:ext cx="2655570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Reference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Counting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03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4938822" y="1556808"/>
            <a:ext cx="3238175" cy="1036320"/>
            <a:chOff x="748959" y="1621399"/>
            <a:chExt cx="3238175" cy="1036320"/>
          </a:xfrm>
        </p:grpSpPr>
        <p:sp>
          <p:nvSpPr>
            <p:cNvPr id="30" name="矩形: 圆角 29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chemeClr val="tx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726306" y="1789593"/>
              <a:ext cx="2260828" cy="7067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Mark and Sweep 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600" kern="100" dirty="0"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02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4938822" y="3074885"/>
            <a:ext cx="3238175" cy="1036320"/>
            <a:chOff x="748959" y="1621399"/>
            <a:chExt cx="3238175" cy="1036320"/>
          </a:xfrm>
        </p:grpSpPr>
        <p:sp>
          <p:nvSpPr>
            <p:cNvPr id="36" name="矩形: 圆角 35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chemeClr val="tx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726306" y="1940088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Brief Conclusion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04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"/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60020" y="342900"/>
            <a:ext cx="738505" cy="118110"/>
            <a:chOff x="12877" y="539"/>
            <a:chExt cx="1163" cy="186"/>
          </a:xfrm>
        </p:grpSpPr>
        <p:sp>
          <p:nvSpPr>
            <p:cNvPr id="23" name="椭圆 22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3" name="矩形: 圆角 7"/>
          <p:cNvSpPr/>
          <p:nvPr/>
        </p:nvSpPr>
        <p:spPr>
          <a:xfrm>
            <a:off x="226695" y="891540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dirty="0">
                <a:latin typeface="HP Simplified Hans" panose="020B0500000000000000" charset="-122"/>
                <a:ea typeface="HP Simplified Hans" panose="020B0500000000000000" charset="-122"/>
              </a:rPr>
              <a:t>Principle</a:t>
            </a:r>
            <a:endParaRPr lang="en-US" altLang="zh-CN" sz="32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658495" y="1932940"/>
            <a:ext cx="2159635" cy="1390015"/>
            <a:chOff x="1037" y="3044"/>
            <a:chExt cx="3401" cy="2189"/>
          </a:xfrm>
        </p:grpSpPr>
        <p:sp>
          <p:nvSpPr>
            <p:cNvPr id="15" name="矩形 14"/>
            <p:cNvSpPr/>
            <p:nvPr/>
          </p:nvSpPr>
          <p:spPr>
            <a:xfrm>
              <a:off x="1037" y="4193"/>
              <a:ext cx="2610" cy="104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>
                  <a:latin typeface="HP Simplified Hans" panose="020B0500000000000000" charset="-122"/>
                  <a:ea typeface="HP Simplified Hans" panose="020B0500000000000000" charset="-122"/>
                </a:rPr>
                <a:t>Free_list</a:t>
              </a:r>
              <a:endParaRPr lang="en-US" altLang="zh-CN" sz="2800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21" name="右箭头 20"/>
            <p:cNvSpPr/>
            <p:nvPr/>
          </p:nvSpPr>
          <p:spPr>
            <a:xfrm rot="18900000">
              <a:off x="3238" y="3044"/>
              <a:ext cx="1201" cy="72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2800350" y="2694305"/>
            <a:ext cx="44005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rgbClr val="FFC000"/>
                </a:solidFill>
                <a:latin typeface="HP Simplified Hans" panose="020B0500000000000000" charset="-122"/>
                <a:ea typeface="HP Simplified Hans" panose="020B0500000000000000" charset="-122"/>
              </a:rPr>
              <a:t>COllECTED!</a:t>
            </a:r>
            <a:endParaRPr lang="en-US" altLang="zh-CN" sz="4400">
              <a:solidFill>
                <a:srgbClr val="FFC000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163830" y="46355"/>
            <a:ext cx="479488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Reference Counting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graphicFrame>
        <p:nvGraphicFramePr>
          <p:cNvPr id="9" name="表格 8"/>
          <p:cNvGraphicFramePr/>
          <p:nvPr>
            <p:custDataLst>
              <p:tags r:id="rId1"/>
            </p:custDataLst>
          </p:nvPr>
        </p:nvGraphicFramePr>
        <p:xfrm>
          <a:off x="2800350" y="803910"/>
          <a:ext cx="5840730" cy="1593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960"/>
                <a:gridCol w="1851660"/>
                <a:gridCol w="2531110"/>
              </a:tblGrid>
              <a:tr h="15932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800">
                          <a:latin typeface="HP Simplified Hans" panose="020B0500000000000000" charset="-122"/>
                          <a:ea typeface="HP Simplified Hans" panose="020B0500000000000000" charset="-122"/>
                        </a:rPr>
                        <a:t> Header</a:t>
                      </a:r>
                      <a:endParaRPr lang="en-US" altLang="zh-CN" sz="2800">
                        <a:latin typeface="HP Simplified Hans" panose="020B0500000000000000" charset="-122"/>
                        <a:ea typeface="HP Simplified Hans" panose="020B0500000000000000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2" name="矩形 11"/>
          <p:cNvSpPr/>
          <p:nvPr/>
        </p:nvSpPr>
        <p:spPr>
          <a:xfrm>
            <a:off x="2868930" y="1390650"/>
            <a:ext cx="1325880" cy="800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>
                <a:latin typeface="HP Simplified Hans" panose="020B0500000000000000" charset="-122"/>
                <a:ea typeface="HP Simplified Hans" panose="020B0500000000000000" charset="-122"/>
              </a:rPr>
              <a:t>COUNTER</a:t>
            </a:r>
            <a:endParaRPr lang="en-US" altLang="zh-CN" sz="20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07840" y="1543050"/>
            <a:ext cx="17716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==0</a:t>
            </a:r>
            <a:endParaRPr lang="en-US" altLang="zh-CN" sz="32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Mark and Sweep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3" name="矩形: 圆角 7"/>
          <p:cNvSpPr/>
          <p:nvPr/>
        </p:nvSpPr>
        <p:spPr>
          <a:xfrm>
            <a:off x="226695" y="891540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dirty="0">
                <a:latin typeface="HP Simplified Hans" panose="020B0500000000000000" charset="-122"/>
                <a:ea typeface="HP Simplified Hans" panose="020B0500000000000000" charset="-122"/>
              </a:rPr>
              <a:t>Principle</a:t>
            </a:r>
            <a:endParaRPr lang="en-US" altLang="zh-CN" sz="32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graphicFrame>
        <p:nvGraphicFramePr>
          <p:cNvPr id="8" name="表格 7"/>
          <p:cNvGraphicFramePr/>
          <p:nvPr>
            <p:custDataLst>
              <p:tags r:id="rId1"/>
            </p:custDataLst>
          </p:nvPr>
        </p:nvGraphicFramePr>
        <p:xfrm>
          <a:off x="2868295" y="891540"/>
          <a:ext cx="5840730" cy="9105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960"/>
                <a:gridCol w="1851660"/>
                <a:gridCol w="2531110"/>
              </a:tblGrid>
              <a:tr h="9105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800">
                          <a:latin typeface="HP Simplified Hans" panose="020B0500000000000000" charset="-122"/>
                          <a:ea typeface="HP Simplified Hans" panose="020B0500000000000000" charset="-122"/>
                        </a:rPr>
                        <a:t>Header</a:t>
                      </a:r>
                      <a:endParaRPr lang="en-US" altLang="zh-CN" sz="2800">
                        <a:latin typeface="HP Simplified Hans" panose="020B0500000000000000" charset="-122"/>
                        <a:ea typeface="HP Simplified Hans" panose="020B0500000000000000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6" name="组合 5"/>
          <p:cNvGrpSpPr/>
          <p:nvPr/>
        </p:nvGrpSpPr>
        <p:grpSpPr>
          <a:xfrm>
            <a:off x="2912745" y="1389853"/>
            <a:ext cx="2037709" cy="368190"/>
            <a:chOff x="4517" y="3869"/>
            <a:chExt cx="3454" cy="1637"/>
          </a:xfrm>
        </p:grpSpPr>
        <p:sp>
          <p:nvSpPr>
            <p:cNvPr id="13" name="矩形 12"/>
            <p:cNvSpPr/>
            <p:nvPr/>
          </p:nvSpPr>
          <p:spPr>
            <a:xfrm>
              <a:off x="4517" y="4025"/>
              <a:ext cx="2337" cy="13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600">
                  <a:latin typeface="HP Simplified Hans" panose="020B0500000000000000" charset="-122"/>
                  <a:ea typeface="HP Simplified Hans" panose="020B0500000000000000" charset="-122"/>
                </a:rPr>
                <a:t>COUNTER</a:t>
              </a:r>
              <a:endParaRPr lang="en-US" altLang="zh-CN" sz="1600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956" y="3869"/>
              <a:ext cx="1015" cy="1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>
                      <a:lumMod val="75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==0</a:t>
              </a:r>
              <a:endParaRPr lang="en-US" altLang="zh-CN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  <p:graphicFrame>
        <p:nvGraphicFramePr>
          <p:cNvPr id="12" name="表格 11"/>
          <p:cNvGraphicFramePr/>
          <p:nvPr>
            <p:custDataLst>
              <p:tags r:id="rId2"/>
            </p:custDataLst>
          </p:nvPr>
        </p:nvGraphicFramePr>
        <p:xfrm>
          <a:off x="398145" y="2363470"/>
          <a:ext cx="3504565" cy="34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5030"/>
                <a:gridCol w="1110615"/>
                <a:gridCol w="1518920"/>
              </a:tblGrid>
              <a:tr h="3479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>
                          <a:latin typeface="HP Simplified Hans" panose="020B0500000000000000" charset="-122"/>
                          <a:ea typeface="HP Simplified Hans" panose="020B0500000000000000" charset="-122"/>
                        </a:rPr>
                        <a:t>Header</a:t>
                      </a:r>
                      <a:endParaRPr lang="en-US" altLang="zh-CN" sz="1600">
                        <a:latin typeface="HP Simplified Hans" panose="020B0500000000000000" charset="-122"/>
                        <a:ea typeface="HP Simplified Hans" panose="020B0500000000000000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表格 13"/>
          <p:cNvGraphicFramePr/>
          <p:nvPr>
            <p:custDataLst>
              <p:tags r:id="rId3"/>
            </p:custDataLst>
          </p:nvPr>
        </p:nvGraphicFramePr>
        <p:xfrm>
          <a:off x="4181475" y="2363470"/>
          <a:ext cx="3504565" cy="34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5030"/>
                <a:gridCol w="1110615"/>
                <a:gridCol w="1518920"/>
              </a:tblGrid>
              <a:tr h="3479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>
                          <a:latin typeface="HP Simplified Hans" panose="020B0500000000000000" charset="-122"/>
                          <a:ea typeface="HP Simplified Hans" panose="020B0500000000000000" charset="-122"/>
                        </a:rPr>
                        <a:t>Header</a:t>
                      </a:r>
                      <a:endParaRPr lang="en-US" altLang="zh-CN" sz="1600">
                        <a:latin typeface="HP Simplified Hans" panose="020B0500000000000000" charset="-122"/>
                        <a:ea typeface="HP Simplified Hans" panose="020B0500000000000000" charset="-122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8" name="曲线连接符 17"/>
          <p:cNvCxnSpPr/>
          <p:nvPr/>
        </p:nvCxnSpPr>
        <p:spPr>
          <a:xfrm rot="10800000" flipV="1">
            <a:off x="746125" y="1735455"/>
            <a:ext cx="4686300" cy="635635"/>
          </a:xfrm>
          <a:prstGeom prst="curvedConnector3">
            <a:avLst>
              <a:gd name="adj1" fmla="val 4998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/>
          <p:cNvCxnSpPr/>
          <p:nvPr/>
        </p:nvCxnSpPr>
        <p:spPr>
          <a:xfrm rot="10800000" flipV="1">
            <a:off x="4606925" y="1730375"/>
            <a:ext cx="895350" cy="641350"/>
          </a:xfrm>
          <a:prstGeom prst="curvedConnector3">
            <a:avLst>
              <a:gd name="adj1" fmla="val 4992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412115" y="2793203"/>
            <a:ext cx="2037709" cy="368190"/>
            <a:chOff x="4517" y="3869"/>
            <a:chExt cx="3454" cy="1637"/>
          </a:xfrm>
        </p:grpSpPr>
        <p:sp>
          <p:nvSpPr>
            <p:cNvPr id="26" name="矩形 25"/>
            <p:cNvSpPr/>
            <p:nvPr/>
          </p:nvSpPr>
          <p:spPr>
            <a:xfrm>
              <a:off x="4517" y="4025"/>
              <a:ext cx="2337" cy="13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600">
                  <a:latin typeface="HP Simplified Hans" panose="020B0500000000000000" charset="-122"/>
                  <a:ea typeface="HP Simplified Hans" panose="020B0500000000000000" charset="-122"/>
                </a:rPr>
                <a:t>COUNTER</a:t>
              </a:r>
              <a:endParaRPr lang="en-US" altLang="zh-CN" sz="1600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956" y="3869"/>
              <a:ext cx="1015" cy="1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>
                      <a:lumMod val="75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-1</a:t>
              </a:r>
              <a:endParaRPr lang="en-US" altLang="zh-CN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181475" y="2792568"/>
            <a:ext cx="2037709" cy="368190"/>
            <a:chOff x="4517" y="3869"/>
            <a:chExt cx="3454" cy="1637"/>
          </a:xfrm>
        </p:grpSpPr>
        <p:sp>
          <p:nvSpPr>
            <p:cNvPr id="29" name="矩形 28"/>
            <p:cNvSpPr/>
            <p:nvPr/>
          </p:nvSpPr>
          <p:spPr>
            <a:xfrm>
              <a:off x="4517" y="4025"/>
              <a:ext cx="2337" cy="13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600">
                  <a:latin typeface="HP Simplified Hans" panose="020B0500000000000000" charset="-122"/>
                  <a:ea typeface="HP Simplified Hans" panose="020B0500000000000000" charset="-122"/>
                </a:rPr>
                <a:t>COUNTER</a:t>
              </a:r>
              <a:endParaRPr lang="en-US" altLang="zh-CN" sz="1600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956" y="3869"/>
              <a:ext cx="1015" cy="1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>
                      <a:lumMod val="75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-1</a:t>
              </a:r>
              <a:endParaRPr lang="en-US" altLang="zh-CN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  <p:sp>
        <p:nvSpPr>
          <p:cNvPr id="31" name="乘号 30"/>
          <p:cNvSpPr/>
          <p:nvPr/>
        </p:nvSpPr>
        <p:spPr>
          <a:xfrm>
            <a:off x="2868295" y="1857375"/>
            <a:ext cx="482600" cy="45085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乘号 31"/>
          <p:cNvSpPr/>
          <p:nvPr/>
        </p:nvSpPr>
        <p:spPr>
          <a:xfrm>
            <a:off x="4813300" y="1857375"/>
            <a:ext cx="482600" cy="45085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346075" y="3350895"/>
            <a:ext cx="93275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When?</a:t>
            </a:r>
            <a:r>
              <a:rPr lang="en-US" altLang="zh-CN" sz="28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 </a:t>
            </a:r>
            <a:r>
              <a:rPr lang="en-US" altLang="zh-CN" sz="2400">
                <a:solidFill>
                  <a:schemeClr val="accent1">
                    <a:lumMod val="20000"/>
                    <a:lumOff val="8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ALL circumstances that will change the counter.</a:t>
            </a:r>
            <a:endParaRPr lang="en-US" altLang="zh-CN" sz="2400">
              <a:solidFill>
                <a:schemeClr val="accent1">
                  <a:lumMod val="20000"/>
                  <a:lumOff val="8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24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- A </a:t>
            </a:r>
            <a:r>
              <a:rPr lang="en-US" altLang="zh-CN" sz="2400" b="1" u="sng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new object</a:t>
            </a:r>
            <a:r>
              <a:rPr lang="en-US" altLang="zh-CN" sz="24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 is created</a:t>
            </a:r>
            <a:endParaRPr lang="en-US" altLang="zh-CN" sz="2400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24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- The </a:t>
            </a:r>
            <a:r>
              <a:rPr lang="en-US" altLang="zh-CN" sz="2400" b="1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pointer</a:t>
            </a:r>
            <a:r>
              <a:rPr lang="en-US" altLang="zh-CN" sz="2400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 is </a:t>
            </a:r>
            <a:r>
              <a:rPr lang="en-US" altLang="zh-CN" sz="2400" b="1" u="sng">
                <a:solidFill>
                  <a:schemeClr val="accent1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renewed   </a:t>
            </a:r>
            <a:endParaRPr lang="en-US" altLang="zh-CN" sz="2400" b="1" u="sng">
              <a:solidFill>
                <a:schemeClr val="accent1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14" name="矩形: 圆角 7"/>
          <p:cNvSpPr/>
          <p:nvPr/>
        </p:nvSpPr>
        <p:spPr>
          <a:xfrm>
            <a:off x="309880" y="904240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dirty="0">
                <a:latin typeface="HP Simplified Hans" panose="020B0500000000000000" charset="-122"/>
                <a:ea typeface="HP Simplified Hans" panose="020B0500000000000000" charset="-122"/>
              </a:rPr>
              <a:t>Advantages</a:t>
            </a:r>
            <a:endParaRPr lang="en-US" altLang="zh-CN" sz="24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98140" y="965835"/>
            <a:ext cx="68243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HP Simplified Hans" panose="020B0500000000000000" charset="-122"/>
                <a:ea typeface="HP Simplified Hans" panose="020B0500000000000000" charset="-122"/>
              </a:rPr>
              <a:t>1. collect the garbage </a:t>
            </a:r>
            <a:r>
              <a:rPr lang="en-US" altLang="zh-CN" sz="2400" b="1">
                <a:latin typeface="HP Simplified Hans" panose="020B0500000000000000" charset="-122"/>
                <a:ea typeface="HP Simplified Hans" panose="020B0500000000000000" charset="-122"/>
              </a:rPr>
              <a:t>immediately</a:t>
            </a:r>
            <a:endParaRPr lang="en-US" altLang="zh-CN" sz="2400" b="1"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2400">
                <a:latin typeface="HP Simplified Hans" panose="020B0500000000000000" charset="-122"/>
                <a:ea typeface="HP Simplified Hans" panose="020B0500000000000000" charset="-122"/>
              </a:rPr>
              <a:t>2. more efficient ( suspension &amp; start node )</a:t>
            </a:r>
            <a:endParaRPr lang="en-US" altLang="zh-CN" sz="24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6" name="矩形: 圆角 7"/>
          <p:cNvSpPr/>
          <p:nvPr/>
        </p:nvSpPr>
        <p:spPr>
          <a:xfrm>
            <a:off x="309880" y="2110105"/>
            <a:ext cx="2420620" cy="768985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 dirty="0">
                <a:latin typeface="HP Simplified Hans" panose="020B0500000000000000" charset="-122"/>
                <a:ea typeface="HP Simplified Hans" panose="020B0500000000000000" charset="-122"/>
              </a:rPr>
              <a:t>Disadvantages</a:t>
            </a:r>
            <a:endParaRPr lang="en-US" altLang="zh-CN" sz="24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98140" y="1926590"/>
            <a:ext cx="6370955" cy="26511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3200">
                <a:latin typeface="HP Simplified Hans" panose="020B0500000000000000" charset="-122"/>
                <a:ea typeface="HP Simplified Hans" panose="020B0500000000000000" charset="-122"/>
              </a:rPr>
              <a:t>1. Circular reference </a:t>
            </a:r>
            <a:endParaRPr lang="en-US" altLang="zh-CN" sz="3200">
              <a:latin typeface="HP Simplified Hans" panose="020B0500000000000000" charset="-122"/>
              <a:ea typeface="HP Simplified Hans" panose="020B0500000000000000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3200">
                <a:latin typeface="HP Simplified Hans" panose="020B0500000000000000" charset="-122"/>
                <a:ea typeface="HP Simplified Hans" panose="020B0500000000000000" charset="-122"/>
              </a:rPr>
              <a:t>2. Space for Counter </a:t>
            </a:r>
            <a:endParaRPr lang="en-US" altLang="zh-CN" sz="3200">
              <a:latin typeface="HP Simplified Hans" panose="020B0500000000000000" charset="-122"/>
              <a:ea typeface="HP Simplified Hans" panose="020B0500000000000000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3200">
                <a:latin typeface="HP Simplified Hans" panose="020B0500000000000000" charset="-122"/>
                <a:ea typeface="HP Simplified Hans" panose="020B0500000000000000" charset="-122"/>
              </a:rPr>
              <a:t>3. Low efficiency </a:t>
            </a:r>
            <a:endParaRPr lang="en-US" altLang="zh-CN" sz="3200">
              <a:latin typeface="HP Simplified Hans" panose="020B0500000000000000" charset="-122"/>
              <a:ea typeface="HP Simplified Hans" panose="020B0500000000000000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3200">
                <a:latin typeface="HP Simplified Hans" panose="020B0500000000000000" charset="-122"/>
                <a:ea typeface="HP Simplified Hans" panose="020B0500000000000000" charset="-122"/>
              </a:rPr>
              <a:t>    when keeping renewing pointers</a:t>
            </a:r>
            <a:endParaRPr lang="en-US" altLang="zh-CN" sz="32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53695" y="3234055"/>
            <a:ext cx="1697990" cy="1295400"/>
            <a:chOff x="557" y="5093"/>
            <a:chExt cx="2674" cy="2040"/>
          </a:xfrm>
        </p:grpSpPr>
        <p:sp>
          <p:nvSpPr>
            <p:cNvPr id="23" name="矩形 22"/>
            <p:cNvSpPr/>
            <p:nvPr/>
          </p:nvSpPr>
          <p:spPr>
            <a:xfrm>
              <a:off x="557" y="5093"/>
              <a:ext cx="670" cy="20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>
                  <a:latin typeface="HP Simplified Hans" panose="020B0500000000000000" charset="-122"/>
                  <a:ea typeface="HP Simplified Hans" panose="020B0500000000000000" charset="-122"/>
                </a:rPr>
                <a:t>A</a:t>
              </a:r>
              <a:endParaRPr lang="en-US" altLang="zh-CN" sz="2800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561" y="5093"/>
              <a:ext cx="670" cy="20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800">
                  <a:latin typeface="HP Simplified Hans" panose="020B0500000000000000" charset="-122"/>
                  <a:ea typeface="HP Simplified Hans" panose="020B0500000000000000" charset="-122"/>
                </a:rPr>
                <a:t>B</a:t>
              </a:r>
              <a:endParaRPr lang="en-US" altLang="zh-CN" sz="2800"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sp>
          <p:nvSpPr>
            <p:cNvPr id="27" name="右箭头 26"/>
            <p:cNvSpPr/>
            <p:nvPr/>
          </p:nvSpPr>
          <p:spPr>
            <a:xfrm>
              <a:off x="1506" y="5500"/>
              <a:ext cx="789" cy="4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2" name="右箭头 31"/>
            <p:cNvSpPr/>
            <p:nvPr/>
          </p:nvSpPr>
          <p:spPr>
            <a:xfrm rot="10800000">
              <a:off x="1459" y="6211"/>
              <a:ext cx="789" cy="45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 bwMode="auto">
          <a:xfrm>
            <a:off x="163830" y="46355"/>
            <a:ext cx="479488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Reference Counting Algorithm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/>
        </p:nvSpPr>
        <p:spPr>
          <a:xfrm>
            <a:off x="366467" y="0"/>
            <a:ext cx="8548933" cy="5143500"/>
          </a:xfrm>
          <a:custGeom>
            <a:avLst/>
            <a:gdLst>
              <a:gd name="connsiteX0" fmla="*/ 1381791 w 8548933"/>
              <a:gd name="connsiteY0" fmla="*/ 0 h 5143500"/>
              <a:gd name="connsiteX1" fmla="*/ 7167142 w 8548933"/>
              <a:gd name="connsiteY1" fmla="*/ 0 h 5143500"/>
              <a:gd name="connsiteX2" fmla="*/ 7296971 w 8548933"/>
              <a:gd name="connsiteY2" fmla="*/ 117996 h 5143500"/>
              <a:gd name="connsiteX3" fmla="*/ 8548933 w 8548933"/>
              <a:gd name="connsiteY3" fmla="*/ 3140501 h 5143500"/>
              <a:gd name="connsiteX4" fmla="*/ 8127424 w 8548933"/>
              <a:gd name="connsiteY4" fmla="*/ 4993660 h 5143500"/>
              <a:gd name="connsiteX5" fmla="*/ 8044868 w 8548933"/>
              <a:gd name="connsiteY5" fmla="*/ 5143500 h 5143500"/>
              <a:gd name="connsiteX6" fmla="*/ 504066 w 8548933"/>
              <a:gd name="connsiteY6" fmla="*/ 5143500 h 5143500"/>
              <a:gd name="connsiteX7" fmla="*/ 421509 w 8548933"/>
              <a:gd name="connsiteY7" fmla="*/ 4993660 h 5143500"/>
              <a:gd name="connsiteX8" fmla="*/ 0 w 8548933"/>
              <a:gd name="connsiteY8" fmla="*/ 3140501 h 5143500"/>
              <a:gd name="connsiteX9" fmla="*/ 1251962 w 8548933"/>
              <a:gd name="connsiteY9" fmla="*/ 11799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48933" h="5143500">
                <a:moveTo>
                  <a:pt x="1381791" y="0"/>
                </a:moveTo>
                <a:lnTo>
                  <a:pt x="7167142" y="0"/>
                </a:lnTo>
                <a:lnTo>
                  <a:pt x="7296971" y="117996"/>
                </a:lnTo>
                <a:cubicBezTo>
                  <a:pt x="8070497" y="891523"/>
                  <a:pt x="8548933" y="1960140"/>
                  <a:pt x="8548933" y="3140501"/>
                </a:cubicBezTo>
                <a:cubicBezTo>
                  <a:pt x="8548933" y="3804455"/>
                  <a:pt x="8397553" y="4433052"/>
                  <a:pt x="8127424" y="4993660"/>
                </a:cubicBezTo>
                <a:lnTo>
                  <a:pt x="8044868" y="5143500"/>
                </a:lnTo>
                <a:lnTo>
                  <a:pt x="504066" y="5143500"/>
                </a:lnTo>
                <a:lnTo>
                  <a:pt x="421509" y="4993660"/>
                </a:lnTo>
                <a:cubicBezTo>
                  <a:pt x="151380" y="4433052"/>
                  <a:pt x="0" y="3804455"/>
                  <a:pt x="0" y="3140501"/>
                </a:cubicBezTo>
                <a:cubicBezTo>
                  <a:pt x="0" y="1960140"/>
                  <a:pt x="478436" y="891523"/>
                  <a:pt x="1251962" y="117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1521250" y="1"/>
            <a:ext cx="6239366" cy="5143499"/>
          </a:xfrm>
          <a:custGeom>
            <a:avLst/>
            <a:gdLst>
              <a:gd name="connsiteX0" fmla="*/ 2409107 w 6239366"/>
              <a:gd name="connsiteY0" fmla="*/ 0 h 5143499"/>
              <a:gd name="connsiteX1" fmla="*/ 3830260 w 6239366"/>
              <a:gd name="connsiteY1" fmla="*/ 0 h 5143499"/>
              <a:gd name="connsiteX2" fmla="*/ 4047382 w 6239366"/>
              <a:gd name="connsiteY2" fmla="*/ 55828 h 5143499"/>
              <a:gd name="connsiteX3" fmla="*/ 6239366 w 6239366"/>
              <a:gd name="connsiteY3" fmla="*/ 3035256 h 5143499"/>
              <a:gd name="connsiteX4" fmla="*/ 5573981 w 6239366"/>
              <a:gd name="connsiteY4" fmla="*/ 4961309 h 5143499"/>
              <a:gd name="connsiteX5" fmla="*/ 5414257 w 6239366"/>
              <a:gd name="connsiteY5" fmla="*/ 5143499 h 5143499"/>
              <a:gd name="connsiteX6" fmla="*/ 825110 w 6239366"/>
              <a:gd name="connsiteY6" fmla="*/ 5143499 h 5143499"/>
              <a:gd name="connsiteX7" fmla="*/ 665386 w 6239366"/>
              <a:gd name="connsiteY7" fmla="*/ 4961309 h 5143499"/>
              <a:gd name="connsiteX8" fmla="*/ 0 w 6239366"/>
              <a:gd name="connsiteY8" fmla="*/ 3035256 h 5143499"/>
              <a:gd name="connsiteX9" fmla="*/ 2191985 w 6239366"/>
              <a:gd name="connsiteY9" fmla="*/ 5582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39366" h="5143499">
                <a:moveTo>
                  <a:pt x="2409107" y="0"/>
                </a:moveTo>
                <a:lnTo>
                  <a:pt x="3830260" y="0"/>
                </a:lnTo>
                <a:lnTo>
                  <a:pt x="4047382" y="55828"/>
                </a:lnTo>
                <a:cubicBezTo>
                  <a:pt x="5317307" y="450816"/>
                  <a:pt x="6239366" y="1635357"/>
                  <a:pt x="6239366" y="3035256"/>
                </a:cubicBezTo>
                <a:cubicBezTo>
                  <a:pt x="6239366" y="3762127"/>
                  <a:pt x="5990778" y="4430938"/>
                  <a:pt x="5573981" y="4961309"/>
                </a:cubicBezTo>
                <a:lnTo>
                  <a:pt x="5414257" y="5143499"/>
                </a:lnTo>
                <a:lnTo>
                  <a:pt x="825110" y="5143499"/>
                </a:lnTo>
                <a:lnTo>
                  <a:pt x="665386" y="4961309"/>
                </a:lnTo>
                <a:cubicBezTo>
                  <a:pt x="248588" y="4430938"/>
                  <a:pt x="0" y="3762127"/>
                  <a:pt x="0" y="3035256"/>
                </a:cubicBezTo>
                <a:cubicBezTo>
                  <a:pt x="0" y="1635357"/>
                  <a:pt x="922060" y="450816"/>
                  <a:pt x="2191985" y="55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8176895" y="342265"/>
            <a:ext cx="738505" cy="118110"/>
            <a:chOff x="12877" y="539"/>
            <a:chExt cx="1163" cy="186"/>
          </a:xfrm>
        </p:grpSpPr>
        <p:sp>
          <p:nvSpPr>
            <p:cNvPr id="4" name="椭圆 3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 bwMode="auto">
          <a:xfrm>
            <a:off x="3067050" y="883920"/>
            <a:ext cx="300926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How to collect garbage 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when heap memory is running out</a:t>
            </a:r>
            <a:endParaRPr kumimoji="0" lang="en-US" altLang="zh-CN" sz="12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 bwMode="auto">
          <a:xfrm>
            <a:off x="2822575" y="133141"/>
            <a:ext cx="3498850" cy="82994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</a:rPr>
              <a:t>CONTENTS</a:t>
            </a:r>
            <a:endParaRPr kumimoji="0" lang="en-US" altLang="zh-CN" sz="4800" b="1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67324" y="1559983"/>
            <a:ext cx="3217855" cy="1036320"/>
            <a:chOff x="748959" y="1621399"/>
            <a:chExt cx="3217855" cy="1036320"/>
          </a:xfrm>
        </p:grpSpPr>
        <p:sp>
          <p:nvSpPr>
            <p:cNvPr id="8" name="矩形: 圆角 7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rgbClr val="D0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705986" y="1941993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Motivation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01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933204" y="3074885"/>
            <a:ext cx="3605530" cy="1036320"/>
            <a:chOff x="748959" y="1621399"/>
            <a:chExt cx="3605530" cy="1036320"/>
          </a:xfrm>
        </p:grpSpPr>
        <p:sp>
          <p:nvSpPr>
            <p:cNvPr id="24" name="矩形: 圆角 23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rgbClr val="D0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698919" y="1632194"/>
              <a:ext cx="2655570" cy="10147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Reference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Counting 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03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4938822" y="1556808"/>
            <a:ext cx="3238175" cy="1036320"/>
            <a:chOff x="748959" y="1621399"/>
            <a:chExt cx="3238175" cy="1036320"/>
          </a:xfrm>
        </p:grpSpPr>
        <p:sp>
          <p:nvSpPr>
            <p:cNvPr id="30" name="矩形: 圆角 29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rgbClr val="D0DB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726306" y="1789593"/>
              <a:ext cx="2260828" cy="7067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Mark and Sweep Algorithm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3600" kern="100" dirty="0"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02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4938822" y="3074885"/>
            <a:ext cx="3238175" cy="1036320"/>
            <a:chOff x="748959" y="1621399"/>
            <a:chExt cx="3238175" cy="1036320"/>
          </a:xfrm>
        </p:grpSpPr>
        <p:sp>
          <p:nvSpPr>
            <p:cNvPr id="36" name="矩形: 圆角 35"/>
            <p:cNvSpPr/>
            <p:nvPr/>
          </p:nvSpPr>
          <p:spPr>
            <a:xfrm>
              <a:off x="748959" y="1621399"/>
              <a:ext cx="3026041" cy="1036320"/>
            </a:xfrm>
            <a:prstGeom prst="roundRect">
              <a:avLst>
                <a:gd name="adj" fmla="val 8432"/>
              </a:avLst>
            </a:prstGeom>
            <a:solidFill>
              <a:srgbClr val="5571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726306" y="1940088"/>
              <a:ext cx="2260828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altLang="zh-CN" sz="2000" dirty="0">
                  <a:ln w="19050">
                    <a:noFill/>
                  </a:ln>
                  <a:solidFill>
                    <a:schemeClr val="bg1"/>
                  </a:solidFill>
                  <a:latin typeface="HP Simplified Hans" panose="020B0500000000000000" charset="-122"/>
                  <a:ea typeface="HP Simplified Hans" panose="020B0500000000000000" charset="-122"/>
                  <a:sym typeface="+mn-lt"/>
                </a:rPr>
                <a:t> Conclusion</a:t>
              </a:r>
              <a:endParaRPr lang="en-US" altLang="zh-CN" sz="2000" dirty="0">
                <a:ln w="19050">
                  <a:noFill/>
                </a:ln>
                <a:solidFill>
                  <a:schemeClr val="bg1"/>
                </a:solidFill>
                <a:latin typeface="HP Simplified Hans" panose="020B0500000000000000" charset="-122"/>
                <a:ea typeface="HP Simplified Hans" panose="020B0500000000000000" charset="-122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 bwMode="auto">
            <a:xfrm>
              <a:off x="936167" y="1840082"/>
              <a:ext cx="879592" cy="64516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1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HP Simplified Hans" panose="020B0500000000000000" charset="-122"/>
                  <a:ea typeface="HP Simplified Hans" panose="020B0500000000000000" charset="-122"/>
                  <a:cs typeface="思源黑体 CN Normal" panose="020B0400000000000000" charset="-122"/>
                </a:rPr>
                <a:t>04</a:t>
              </a:r>
              <a:endParaRPr kumimoji="0" lang="en-US" altLang="zh-CN" sz="3600" b="0" i="0" u="none" strike="noStrike" kern="1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1664998" y="2118124"/>
              <a:ext cx="0" cy="10668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"/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60020" y="342900"/>
            <a:ext cx="738505" cy="118110"/>
            <a:chOff x="12877" y="539"/>
            <a:chExt cx="1163" cy="186"/>
          </a:xfrm>
        </p:grpSpPr>
        <p:sp>
          <p:nvSpPr>
            <p:cNvPr id="23" name="椭圆 22"/>
            <p:cNvSpPr/>
            <p:nvPr/>
          </p:nvSpPr>
          <p:spPr>
            <a:xfrm>
              <a:off x="13528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13854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12877" y="539"/>
              <a:ext cx="186" cy="186"/>
            </a:xfrm>
            <a:prstGeom prst="ellipse">
              <a:avLst/>
            </a:prstGeom>
            <a:solidFill>
              <a:srgbClr val="96AC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13203" y="539"/>
              <a:ext cx="186" cy="1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 Conclusion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3" name="矩形: 圆角 7"/>
          <p:cNvSpPr/>
          <p:nvPr/>
        </p:nvSpPr>
        <p:spPr>
          <a:xfrm>
            <a:off x="213360" y="1665605"/>
            <a:ext cx="2760980" cy="1290320"/>
          </a:xfrm>
          <a:prstGeom prst="roundRect">
            <a:avLst>
              <a:gd name="adj" fmla="val 843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dirty="0">
                <a:latin typeface="HP Simplified Hans" panose="020B0500000000000000" charset="-122"/>
                <a:ea typeface="HP Simplified Hans" panose="020B0500000000000000" charset="-122"/>
              </a:rPr>
              <a:t>Two main problems </a:t>
            </a:r>
            <a:endParaRPr lang="en-US" altLang="zh-CN" sz="3200" dirty="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7" name="线形标注 2(无边框) 6"/>
          <p:cNvSpPr/>
          <p:nvPr/>
        </p:nvSpPr>
        <p:spPr>
          <a:xfrm>
            <a:off x="4841875" y="1101090"/>
            <a:ext cx="3955415" cy="1085850"/>
          </a:xfrm>
          <a:prstGeom prst="callout2">
            <a:avLst>
              <a:gd name="adj1" fmla="val 18304"/>
              <a:gd name="adj2" fmla="val -2793"/>
              <a:gd name="adj3" fmla="val 18750"/>
              <a:gd name="adj4" fmla="val -16667"/>
              <a:gd name="adj5" fmla="val 112500"/>
              <a:gd name="adj6" fmla="val -4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find the garbage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6" name="线形标注 2(无边框) 5"/>
          <p:cNvSpPr/>
          <p:nvPr/>
        </p:nvSpPr>
        <p:spPr>
          <a:xfrm>
            <a:off x="4841875" y="3338195"/>
            <a:ext cx="3955415" cy="1184275"/>
          </a:xfrm>
          <a:prstGeom prst="callout2">
            <a:avLst>
              <a:gd name="adj1" fmla="val 19239"/>
              <a:gd name="adj2" fmla="val -3885"/>
              <a:gd name="adj3" fmla="val 18750"/>
              <a:gd name="adj4" fmla="val -16667"/>
              <a:gd name="adj5" fmla="val -82631"/>
              <a:gd name="adj6" fmla="val -465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>
                <a:latin typeface="HP Simplified Hans" panose="020B0500000000000000" charset="-122"/>
                <a:ea typeface="HP Simplified Hans" panose="020B0500000000000000" charset="-122"/>
              </a:rPr>
              <a:t>Prepare for reallocating</a:t>
            </a:r>
            <a:endParaRPr lang="en-US" altLang="zh-CN" sz="2800"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Conclusion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11070" y="2110105"/>
            <a:ext cx="48126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chemeClr val="accent1"/>
                </a:solidFill>
                <a:latin typeface="HP Simplified Hans" panose="020B0500000000000000" charset="-122"/>
                <a:ea typeface="HP Simplified Hans" panose="020B0500000000000000" charset="-122"/>
              </a:rPr>
              <a:t>Future Development?</a:t>
            </a:r>
            <a:endParaRPr lang="en-US" altLang="zh-CN" sz="4000">
              <a:solidFill>
                <a:schemeClr val="accent1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1640" y="1106805"/>
            <a:ext cx="783209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latin typeface="Arial" panose="020B0604020202020204" pitchFamily="34" charset="0"/>
                <a:ea typeface="HP Simplified Hans" panose="020B0500000000000000" charset="-122"/>
                <a:cs typeface="Arial" panose="020B0604020202020204" pitchFamily="34" charset="0"/>
              </a:rPr>
              <a:t>√ </a:t>
            </a:r>
            <a:r>
              <a:rPr lang="en-US" altLang="zh-CN" sz="4000">
                <a:latin typeface="HP Simplified Hans" panose="020B0500000000000000" charset="-122"/>
                <a:ea typeface="HP Simplified Hans" panose="020B0500000000000000" charset="-122"/>
              </a:rPr>
              <a:t>More </a:t>
            </a:r>
            <a:r>
              <a:rPr lang="en-US" altLang="zh-CN" sz="4000">
                <a:solidFill>
                  <a:schemeClr val="accent4"/>
                </a:solidFill>
                <a:latin typeface="HP Simplified Hans" panose="020B0500000000000000" charset="-122"/>
                <a:ea typeface="HP Simplified Hans" panose="020B0500000000000000" charset="-122"/>
              </a:rPr>
              <a:t>efficient</a:t>
            </a:r>
            <a:endParaRPr lang="en-US" altLang="zh-CN" sz="4000">
              <a:solidFill>
                <a:schemeClr val="accent4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4000">
                <a:latin typeface="Arial" panose="020B0604020202020204" pitchFamily="34" charset="0"/>
                <a:ea typeface="HP Simplified Hans" panose="020B0500000000000000" charset="-122"/>
                <a:cs typeface="Arial" panose="020B0604020202020204" pitchFamily="34" charset="0"/>
                <a:sym typeface="+mn-ea"/>
              </a:rPr>
              <a:t>√ </a:t>
            </a:r>
            <a:r>
              <a:rPr lang="en-US" altLang="zh-CN" sz="4000">
                <a:latin typeface="HP Simplified Hans" panose="020B0500000000000000" charset="-122"/>
                <a:ea typeface="HP Simplified Hans" panose="020B0500000000000000" charset="-122"/>
              </a:rPr>
              <a:t>Occupy </a:t>
            </a:r>
            <a:r>
              <a:rPr lang="en-US" altLang="zh-CN" sz="4000">
                <a:solidFill>
                  <a:schemeClr val="accent4"/>
                </a:solidFill>
                <a:latin typeface="HP Simplified Hans" panose="020B0500000000000000" charset="-122"/>
                <a:ea typeface="HP Simplified Hans" panose="020B0500000000000000" charset="-122"/>
              </a:rPr>
              <a:t>less space</a:t>
            </a:r>
            <a:endParaRPr lang="en-US" altLang="zh-CN" sz="4000"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4000">
                <a:latin typeface="Arial" panose="020B0604020202020204" pitchFamily="34" charset="0"/>
                <a:ea typeface="HP Simplified Hans" panose="020B0500000000000000" charset="-122"/>
                <a:cs typeface="Arial" panose="020B0604020202020204" pitchFamily="34" charset="0"/>
                <a:sym typeface="+mn-ea"/>
              </a:rPr>
              <a:t>√ </a:t>
            </a:r>
            <a:r>
              <a:rPr lang="en-US" altLang="zh-CN" sz="4000">
                <a:latin typeface="HP Simplified Hans" panose="020B0500000000000000" charset="-122"/>
                <a:ea typeface="HP Simplified Hans" panose="020B0500000000000000" charset="-122"/>
              </a:rPr>
              <a:t>Convenient for </a:t>
            </a:r>
            <a:endParaRPr lang="en-US" altLang="zh-CN" sz="4000"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4000">
                <a:latin typeface="HP Simplified Hans" panose="020B0500000000000000" charset="-122"/>
                <a:ea typeface="HP Simplified Hans" panose="020B0500000000000000" charset="-122"/>
              </a:rPr>
              <a:t>    </a:t>
            </a:r>
            <a:r>
              <a:rPr lang="en-US" altLang="zh-CN" sz="4000">
                <a:solidFill>
                  <a:schemeClr val="accent4"/>
                </a:solidFill>
                <a:latin typeface="HP Simplified Hans" panose="020B0500000000000000" charset="-122"/>
                <a:ea typeface="HP Simplified Hans" panose="020B0500000000000000" charset="-122"/>
              </a:rPr>
              <a:t>reallocating</a:t>
            </a:r>
            <a:r>
              <a:rPr lang="en-US" altLang="zh-CN" sz="4000">
                <a:latin typeface="HP Simplified Hans" panose="020B0500000000000000" charset="-122"/>
                <a:ea typeface="HP Simplified Hans" panose="020B0500000000000000" charset="-122"/>
              </a:rPr>
              <a:t> the heap memory </a:t>
            </a:r>
            <a:endParaRPr lang="en-US" altLang="zh-CN" sz="4000"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4000">
                <a:latin typeface="HP Simplified Hans" panose="020B0500000000000000" charset="-122"/>
                <a:ea typeface="HP Simplified Hans" panose="020B0500000000000000" charset="-122"/>
              </a:rPr>
              <a:t> </a:t>
            </a:r>
            <a:r>
              <a:rPr lang="en-US" altLang="zh-CN" sz="4000">
                <a:solidFill>
                  <a:schemeClr val="bg2"/>
                </a:solidFill>
                <a:latin typeface="HP Simplified Hans" panose="020B0500000000000000" charset="-122"/>
                <a:ea typeface="HP Simplified Hans" panose="020B0500000000000000" charset="-122"/>
              </a:rPr>
              <a:t>   Faster Higher Stronger :) </a:t>
            </a:r>
            <a:endParaRPr lang="en-US" altLang="zh-CN" sz="4000">
              <a:solidFill>
                <a:schemeClr val="bg2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/>
          <p:nvPr/>
        </p:nvSpPr>
        <p:spPr>
          <a:xfrm>
            <a:off x="366467" y="0"/>
            <a:ext cx="8548933" cy="5143500"/>
          </a:xfrm>
          <a:custGeom>
            <a:avLst/>
            <a:gdLst>
              <a:gd name="connsiteX0" fmla="*/ 1381791 w 8548933"/>
              <a:gd name="connsiteY0" fmla="*/ 0 h 5143500"/>
              <a:gd name="connsiteX1" fmla="*/ 7167142 w 8548933"/>
              <a:gd name="connsiteY1" fmla="*/ 0 h 5143500"/>
              <a:gd name="connsiteX2" fmla="*/ 7296971 w 8548933"/>
              <a:gd name="connsiteY2" fmla="*/ 117996 h 5143500"/>
              <a:gd name="connsiteX3" fmla="*/ 8548933 w 8548933"/>
              <a:gd name="connsiteY3" fmla="*/ 3140501 h 5143500"/>
              <a:gd name="connsiteX4" fmla="*/ 8127424 w 8548933"/>
              <a:gd name="connsiteY4" fmla="*/ 4993660 h 5143500"/>
              <a:gd name="connsiteX5" fmla="*/ 8044868 w 8548933"/>
              <a:gd name="connsiteY5" fmla="*/ 5143500 h 5143500"/>
              <a:gd name="connsiteX6" fmla="*/ 504066 w 8548933"/>
              <a:gd name="connsiteY6" fmla="*/ 5143500 h 5143500"/>
              <a:gd name="connsiteX7" fmla="*/ 421509 w 8548933"/>
              <a:gd name="connsiteY7" fmla="*/ 4993660 h 5143500"/>
              <a:gd name="connsiteX8" fmla="*/ 0 w 8548933"/>
              <a:gd name="connsiteY8" fmla="*/ 3140501 h 5143500"/>
              <a:gd name="connsiteX9" fmla="*/ 1251962 w 8548933"/>
              <a:gd name="connsiteY9" fmla="*/ 117996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48933" h="5143500">
                <a:moveTo>
                  <a:pt x="1381791" y="0"/>
                </a:moveTo>
                <a:lnTo>
                  <a:pt x="7167142" y="0"/>
                </a:lnTo>
                <a:lnTo>
                  <a:pt x="7296971" y="117996"/>
                </a:lnTo>
                <a:cubicBezTo>
                  <a:pt x="8070497" y="891523"/>
                  <a:pt x="8548933" y="1960140"/>
                  <a:pt x="8548933" y="3140501"/>
                </a:cubicBezTo>
                <a:cubicBezTo>
                  <a:pt x="8548933" y="3804455"/>
                  <a:pt x="8397553" y="4433052"/>
                  <a:pt x="8127424" y="4993660"/>
                </a:cubicBezTo>
                <a:lnTo>
                  <a:pt x="8044868" y="5143500"/>
                </a:lnTo>
                <a:lnTo>
                  <a:pt x="504066" y="5143500"/>
                </a:lnTo>
                <a:lnTo>
                  <a:pt x="421509" y="4993660"/>
                </a:lnTo>
                <a:cubicBezTo>
                  <a:pt x="151380" y="4433052"/>
                  <a:pt x="0" y="3804455"/>
                  <a:pt x="0" y="3140501"/>
                </a:cubicBezTo>
                <a:cubicBezTo>
                  <a:pt x="0" y="1960140"/>
                  <a:pt x="478436" y="891523"/>
                  <a:pt x="1251962" y="117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" name="任意多边形: 形状 20"/>
          <p:cNvSpPr/>
          <p:nvPr/>
        </p:nvSpPr>
        <p:spPr>
          <a:xfrm>
            <a:off x="1521250" y="1"/>
            <a:ext cx="6239366" cy="5143499"/>
          </a:xfrm>
          <a:custGeom>
            <a:avLst/>
            <a:gdLst>
              <a:gd name="connsiteX0" fmla="*/ 2409107 w 6239366"/>
              <a:gd name="connsiteY0" fmla="*/ 0 h 5143499"/>
              <a:gd name="connsiteX1" fmla="*/ 3830260 w 6239366"/>
              <a:gd name="connsiteY1" fmla="*/ 0 h 5143499"/>
              <a:gd name="connsiteX2" fmla="*/ 4047382 w 6239366"/>
              <a:gd name="connsiteY2" fmla="*/ 55828 h 5143499"/>
              <a:gd name="connsiteX3" fmla="*/ 6239366 w 6239366"/>
              <a:gd name="connsiteY3" fmla="*/ 3035256 h 5143499"/>
              <a:gd name="connsiteX4" fmla="*/ 5573981 w 6239366"/>
              <a:gd name="connsiteY4" fmla="*/ 4961309 h 5143499"/>
              <a:gd name="connsiteX5" fmla="*/ 5414257 w 6239366"/>
              <a:gd name="connsiteY5" fmla="*/ 5143499 h 5143499"/>
              <a:gd name="connsiteX6" fmla="*/ 825110 w 6239366"/>
              <a:gd name="connsiteY6" fmla="*/ 5143499 h 5143499"/>
              <a:gd name="connsiteX7" fmla="*/ 665386 w 6239366"/>
              <a:gd name="connsiteY7" fmla="*/ 4961309 h 5143499"/>
              <a:gd name="connsiteX8" fmla="*/ 0 w 6239366"/>
              <a:gd name="connsiteY8" fmla="*/ 3035256 h 5143499"/>
              <a:gd name="connsiteX9" fmla="*/ 2191985 w 6239366"/>
              <a:gd name="connsiteY9" fmla="*/ 55828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239366" h="5143499">
                <a:moveTo>
                  <a:pt x="2409107" y="0"/>
                </a:moveTo>
                <a:lnTo>
                  <a:pt x="3830260" y="0"/>
                </a:lnTo>
                <a:lnTo>
                  <a:pt x="4047382" y="55828"/>
                </a:lnTo>
                <a:cubicBezTo>
                  <a:pt x="5317307" y="450816"/>
                  <a:pt x="6239366" y="1635357"/>
                  <a:pt x="6239366" y="3035256"/>
                </a:cubicBezTo>
                <a:cubicBezTo>
                  <a:pt x="6239366" y="3762127"/>
                  <a:pt x="5990778" y="4430938"/>
                  <a:pt x="5573981" y="4961309"/>
                </a:cubicBezTo>
                <a:lnTo>
                  <a:pt x="5414257" y="5143499"/>
                </a:lnTo>
                <a:lnTo>
                  <a:pt x="825110" y="5143499"/>
                </a:lnTo>
                <a:lnTo>
                  <a:pt x="665386" y="4961309"/>
                </a:lnTo>
                <a:cubicBezTo>
                  <a:pt x="248588" y="4430938"/>
                  <a:pt x="0" y="3762127"/>
                  <a:pt x="0" y="3035256"/>
                </a:cubicBezTo>
                <a:cubicBezTo>
                  <a:pt x="0" y="1635357"/>
                  <a:pt x="922060" y="450816"/>
                  <a:pt x="2191985" y="55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254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015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1082910" y="247740"/>
            <a:ext cx="7116609" cy="34150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7200" b="0" i="0" u="none" strike="noStrike" kern="100" cap="none" spc="0" normalizeH="0" baseline="0" noProof="0" dirty="0">
                <a:ln>
                  <a:noFill/>
                </a:ln>
                <a:solidFill>
                  <a:schemeClr val="tx2">
                    <a:lumMod val="90000"/>
                    <a:alpha val="2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思源黑体 CN Normal" panose="020B0400000000000000" charset="-122"/>
              </a:rPr>
              <a:t>Please don’t ask me questions!</a:t>
            </a:r>
            <a:endParaRPr kumimoji="0" lang="en-US" altLang="zh-CN" sz="7200" b="0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  <a:alpha val="2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思源黑体 CN Normal" panose="020B0400000000000000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285431" y="1747785"/>
            <a:ext cx="8573135" cy="92202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1" i="0" u="none" strike="noStrike" kern="100" cap="none" spc="0" normalizeH="0" baseline="0" noProof="0" dirty="0">
                <a:ln>
                  <a:noFill/>
                </a:ln>
                <a:solidFill>
                  <a:srgbClr val="557199"/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</a:rPr>
              <a:t>Thanks for your attention</a:t>
            </a:r>
            <a:endParaRPr kumimoji="0" lang="en-US" altLang="zh-CN" sz="5400" b="1" i="0" u="none" strike="noStrike" kern="100" cap="none" spc="0" normalizeH="0" baseline="0" noProof="0" dirty="0">
              <a:ln>
                <a:noFill/>
              </a:ln>
              <a:solidFill>
                <a:srgbClr val="557199"/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13180" y="2739193"/>
            <a:ext cx="4717638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How to collect garbage </a:t>
            </a:r>
            <a:endParaRPr kumimoji="0" lang="en-US" altLang="zh-CN" sz="16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1" kern="100" noProof="0" dirty="0">
                <a:ln>
                  <a:noFill/>
                </a:ln>
                <a:solidFill>
                  <a:schemeClr val="tx2">
                    <a:lumMod val="90000"/>
                  </a:schemeClr>
                </a:solidFill>
                <a:effectLst/>
                <a:uLnTx/>
                <a:uFillTx/>
                <a:latin typeface="Microsoft JhengHei" panose="020B0604030504040204" charset="-120"/>
                <a:ea typeface="Microsoft JhengHei" panose="020B0604030504040204" charset="-120"/>
                <a:cs typeface="思源黑体 CN Normal" panose="020B0400000000000000" charset="-122"/>
                <a:sym typeface="+mn-ea"/>
              </a:rPr>
              <a:t>when heap memory is running out</a:t>
            </a:r>
            <a:endParaRPr kumimoji="0" lang="en-US" altLang="zh-CN" sz="1600" b="1" i="0" u="none" strike="noStrike" kern="100" cap="none" spc="0" normalizeH="0" baseline="0" noProof="0" dirty="0">
              <a:ln>
                <a:noFill/>
              </a:ln>
              <a:solidFill>
                <a:schemeClr val="tx2">
                  <a:lumMod val="90000"/>
                </a:schemeClr>
              </a:solidFill>
              <a:effectLst/>
              <a:uLnTx/>
              <a:uFillTx/>
              <a:latin typeface="Microsoft JhengHei" panose="020B0604030504040204" charset="-120"/>
              <a:ea typeface="Microsoft JhengHei" panose="020B0604030504040204" charset="-120"/>
              <a:cs typeface="思源黑体 CN Normal" panose="020B0400000000000000" charset="-122"/>
              <a:sym typeface="+mn-ea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3937361" y="3599302"/>
            <a:ext cx="1269276" cy="31979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Ruoyun Tang</a:t>
            </a:r>
            <a:endParaRPr kumimoji="0" lang="en-US" altLang="zh-CN" sz="1400" b="1" i="0" u="none" strike="noStrike" kern="1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616585" y="1314450"/>
            <a:ext cx="7910830" cy="2265680"/>
            <a:chOff x="970" y="2070"/>
            <a:chExt cx="12458" cy="3568"/>
          </a:xfrm>
        </p:grpSpPr>
        <p:sp>
          <p:nvSpPr>
            <p:cNvPr id="6" name="矩形 5"/>
            <p:cNvSpPr/>
            <p:nvPr/>
          </p:nvSpPr>
          <p:spPr>
            <a:xfrm>
              <a:off x="970" y="2070"/>
              <a:ext cx="12459" cy="3569"/>
            </a:xfrm>
            <a:prstGeom prst="rect">
              <a:avLst/>
            </a:prstGeom>
            <a:solidFill>
              <a:srgbClr val="96ACC5"/>
            </a:solidFill>
            <a:ln>
              <a:solidFill>
                <a:srgbClr val="96AC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9299" y="2632"/>
              <a:ext cx="3806" cy="2444"/>
              <a:chOff x="1617" y="2568"/>
              <a:chExt cx="3806" cy="2444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4283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617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2950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5300" y="2632"/>
              <a:ext cx="3806" cy="2444"/>
              <a:chOff x="1617" y="2568"/>
              <a:chExt cx="3806" cy="2444"/>
            </a:xfrm>
          </p:grpSpPr>
          <p:sp>
            <p:nvSpPr>
              <p:cNvPr id="50" name="矩形 49"/>
              <p:cNvSpPr/>
              <p:nvPr/>
            </p:nvSpPr>
            <p:spPr>
              <a:xfrm>
                <a:off x="4283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1617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950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1301" y="2632"/>
              <a:ext cx="3806" cy="2444"/>
              <a:chOff x="1617" y="2568"/>
              <a:chExt cx="3806" cy="2444"/>
            </a:xfrm>
          </p:grpSpPr>
          <p:sp>
            <p:nvSpPr>
              <p:cNvPr id="54" name="矩形 53"/>
              <p:cNvSpPr/>
              <p:nvPr/>
            </p:nvSpPr>
            <p:spPr>
              <a:xfrm>
                <a:off x="4283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1617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2950" y="2568"/>
                <a:ext cx="1141" cy="2445"/>
              </a:xfrm>
              <a:prstGeom prst="rect">
                <a:avLst/>
              </a:prstGeom>
              <a:solidFill>
                <a:srgbClr val="F2F2F2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82" name="文本框 81"/>
          <p:cNvSpPr txBox="1"/>
          <p:nvPr/>
        </p:nvSpPr>
        <p:spPr>
          <a:xfrm>
            <a:off x="5288280" y="3670300"/>
            <a:ext cx="32137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altLang="zh-CN" sz="32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Heap Memory</a:t>
            </a:r>
            <a:endParaRPr lang="en-US" altLang="zh-CN" sz="3200">
              <a:solidFill>
                <a:schemeClr val="tx2">
                  <a:lumMod val="5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26770" y="1671320"/>
            <a:ext cx="6656705" cy="1551940"/>
            <a:chOff x="1302" y="2632"/>
            <a:chExt cx="10483" cy="2444"/>
          </a:xfrm>
        </p:grpSpPr>
        <p:sp>
          <p:nvSpPr>
            <p:cNvPr id="3" name="矩形 2"/>
            <p:cNvSpPr/>
            <p:nvPr/>
          </p:nvSpPr>
          <p:spPr>
            <a:xfrm>
              <a:off x="1302" y="2632"/>
              <a:ext cx="1141" cy="2445"/>
            </a:xfrm>
            <a:prstGeom prst="rect">
              <a:avLst/>
            </a:prstGeom>
            <a:solidFill>
              <a:srgbClr val="114F8D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D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  <a:p>
              <a:pPr algn="ctr"/>
              <a:r>
                <a:rPr lang="en-US" altLang="zh-CN"/>
                <a:t>T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</p:txBody>
        </p:sp>
        <p:sp>
          <p:nvSpPr>
            <p:cNvPr id="7" name="矩形 6"/>
            <p:cNvSpPr/>
            <p:nvPr/>
          </p:nvSpPr>
          <p:spPr>
            <a:xfrm>
              <a:off x="2635" y="2632"/>
              <a:ext cx="1141" cy="2445"/>
            </a:xfrm>
            <a:prstGeom prst="rect">
              <a:avLst/>
            </a:prstGeom>
            <a:solidFill>
              <a:srgbClr val="114F8D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D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  <a:p>
              <a:pPr algn="ctr"/>
              <a:r>
                <a:rPr lang="en-US" altLang="zh-CN"/>
                <a:t>T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</p:txBody>
        </p:sp>
        <p:sp>
          <p:nvSpPr>
            <p:cNvPr id="8" name="矩形 7"/>
            <p:cNvSpPr/>
            <p:nvPr/>
          </p:nvSpPr>
          <p:spPr>
            <a:xfrm>
              <a:off x="5301" y="2632"/>
              <a:ext cx="1141" cy="2445"/>
            </a:xfrm>
            <a:prstGeom prst="rect">
              <a:avLst/>
            </a:prstGeom>
            <a:solidFill>
              <a:srgbClr val="114F8D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D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  <a:p>
              <a:pPr algn="ctr"/>
              <a:r>
                <a:rPr lang="en-US" altLang="zh-CN"/>
                <a:t>T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</p:txBody>
        </p:sp>
        <p:sp>
          <p:nvSpPr>
            <p:cNvPr id="11" name="矩形 10"/>
            <p:cNvSpPr/>
            <p:nvPr/>
          </p:nvSpPr>
          <p:spPr>
            <a:xfrm>
              <a:off x="7967" y="2632"/>
              <a:ext cx="1141" cy="2445"/>
            </a:xfrm>
            <a:prstGeom prst="rect">
              <a:avLst/>
            </a:prstGeom>
            <a:solidFill>
              <a:srgbClr val="114F8D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D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  <a:p>
              <a:pPr algn="ctr"/>
              <a:r>
                <a:rPr lang="en-US" altLang="zh-CN"/>
                <a:t>T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</p:txBody>
        </p:sp>
        <p:sp>
          <p:nvSpPr>
            <p:cNvPr id="12" name="矩形 11"/>
            <p:cNvSpPr/>
            <p:nvPr/>
          </p:nvSpPr>
          <p:spPr>
            <a:xfrm>
              <a:off x="9323" y="2632"/>
              <a:ext cx="1141" cy="2445"/>
            </a:xfrm>
            <a:prstGeom prst="rect">
              <a:avLst/>
            </a:prstGeom>
            <a:solidFill>
              <a:srgbClr val="114F8D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D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  <a:p>
              <a:pPr algn="ctr"/>
              <a:r>
                <a:rPr lang="en-US" altLang="zh-CN"/>
                <a:t>T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645" y="2632"/>
              <a:ext cx="1141" cy="2445"/>
            </a:xfrm>
            <a:prstGeom prst="rect">
              <a:avLst/>
            </a:prstGeom>
            <a:solidFill>
              <a:srgbClr val="114F8D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/>
                <a:t>D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  <a:p>
              <a:pPr algn="ctr"/>
              <a:r>
                <a:rPr lang="en-US" altLang="zh-CN"/>
                <a:t>T</a:t>
              </a:r>
              <a:endParaRPr lang="en-US" altLang="zh-CN"/>
            </a:p>
            <a:p>
              <a:pPr algn="ctr"/>
              <a:r>
                <a:rPr lang="en-US" altLang="zh-CN"/>
                <a:t>A</a:t>
              </a:r>
              <a:endParaRPr lang="en-US" altLang="zh-CN"/>
            </a:p>
          </p:txBody>
        </p:sp>
      </p:grpSp>
      <p:sp>
        <p:nvSpPr>
          <p:cNvPr id="17" name="下箭头 16"/>
          <p:cNvSpPr/>
          <p:nvPr/>
        </p:nvSpPr>
        <p:spPr>
          <a:xfrm>
            <a:off x="1085215" y="3377565"/>
            <a:ext cx="208280" cy="763905"/>
          </a:xfrm>
          <a:prstGeom prst="downArrow">
            <a:avLst/>
          </a:prstGeom>
          <a:solidFill>
            <a:srgbClr val="114F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下箭头 17"/>
          <p:cNvSpPr/>
          <p:nvPr/>
        </p:nvSpPr>
        <p:spPr>
          <a:xfrm>
            <a:off x="1931670" y="3377565"/>
            <a:ext cx="208280" cy="763905"/>
          </a:xfrm>
          <a:prstGeom prst="downArrow">
            <a:avLst/>
          </a:prstGeom>
          <a:solidFill>
            <a:srgbClr val="114F8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77520" y="4189095"/>
            <a:ext cx="2554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Allocated Heap Memory</a:t>
            </a:r>
            <a:endParaRPr lang="en-US" altLang="zh-CN">
              <a:solidFill>
                <a:schemeClr val="tx2">
                  <a:lumMod val="50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2" grpId="0"/>
      <p:bldP spid="17" grpId="1" animBg="1"/>
      <p:bldP spid="18" grpId="1" animBg="1"/>
      <p:bldP spid="2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86336" y="809625"/>
            <a:ext cx="7905214" cy="2020157"/>
            <a:chOff x="971" y="2070"/>
            <a:chExt cx="12458" cy="5313"/>
          </a:xfrm>
        </p:grpSpPr>
        <p:grpSp>
          <p:nvGrpSpPr>
            <p:cNvPr id="84" name="组合 83"/>
            <p:cNvGrpSpPr/>
            <p:nvPr/>
          </p:nvGrpSpPr>
          <p:grpSpPr>
            <a:xfrm>
              <a:off x="971" y="2070"/>
              <a:ext cx="12458" cy="3568"/>
              <a:chOff x="970" y="2070"/>
              <a:chExt cx="12458" cy="3568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970" y="2070"/>
                <a:ext cx="12459" cy="3569"/>
              </a:xfrm>
              <a:prstGeom prst="rect">
                <a:avLst/>
              </a:prstGeom>
              <a:solidFill>
                <a:srgbClr val="96ACC5"/>
              </a:solidFill>
              <a:ln>
                <a:solidFill>
                  <a:srgbClr val="96ACC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48" name="组合 47"/>
              <p:cNvGrpSpPr/>
              <p:nvPr/>
            </p:nvGrpSpPr>
            <p:grpSpPr>
              <a:xfrm>
                <a:off x="9299" y="2632"/>
                <a:ext cx="3806" cy="2444"/>
                <a:chOff x="1617" y="2568"/>
                <a:chExt cx="3806" cy="2444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5300" y="2632"/>
                <a:ext cx="3806" cy="2444"/>
                <a:chOff x="1617" y="2568"/>
                <a:chExt cx="3806" cy="2444"/>
              </a:xfrm>
            </p:grpSpPr>
            <p:sp>
              <p:nvSpPr>
                <p:cNvPr id="50" name="矩形 49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1" name="矩形 50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2" name="矩形 51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1301" y="2632"/>
                <a:ext cx="3806" cy="2444"/>
                <a:chOff x="1617" y="2568"/>
                <a:chExt cx="3806" cy="2444"/>
              </a:xfrm>
            </p:grpSpPr>
            <p:sp>
              <p:nvSpPr>
                <p:cNvPr id="54" name="矩形 53"/>
                <p:cNvSpPr/>
                <p:nvPr/>
              </p:nvSpPr>
              <p:spPr>
                <a:xfrm>
                  <a:off x="4283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>
                  <a:off x="1617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56" name="矩形 55"/>
                <p:cNvSpPr/>
                <p:nvPr/>
              </p:nvSpPr>
              <p:spPr>
                <a:xfrm>
                  <a:off x="2950" y="2568"/>
                  <a:ext cx="1141" cy="2445"/>
                </a:xfrm>
                <a:prstGeom prst="rect">
                  <a:avLst/>
                </a:prstGeom>
                <a:solidFill>
                  <a:srgbClr val="F2F2F2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82" name="文本框 81"/>
            <p:cNvSpPr txBox="1"/>
            <p:nvPr/>
          </p:nvSpPr>
          <p:spPr>
            <a:xfrm>
              <a:off x="8328" y="5780"/>
              <a:ext cx="5061" cy="1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r"/>
              <a:r>
                <a:rPr lang="en-US" altLang="zh-CN" sz="20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Heap Memory</a:t>
              </a:r>
              <a:endParaRPr lang="en-US" altLang="zh-CN" sz="20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302" y="2632"/>
              <a:ext cx="10483" cy="2444"/>
              <a:chOff x="1302" y="2632"/>
              <a:chExt cx="10483" cy="2444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1302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263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5301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7967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9323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0645" y="2632"/>
                <a:ext cx="1141" cy="2445"/>
              </a:xfrm>
              <a:prstGeom prst="rect">
                <a:avLst/>
              </a:prstGeom>
              <a:solidFill>
                <a:srgbClr val="114F8D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1000"/>
                  <a:t>D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T</a:t>
                </a:r>
                <a:endParaRPr lang="en-US" altLang="zh-CN" sz="1000"/>
              </a:p>
              <a:p>
                <a:pPr algn="ctr"/>
                <a:r>
                  <a:rPr lang="en-US" altLang="zh-CN" sz="1000"/>
                  <a:t>A</a:t>
                </a:r>
                <a:endParaRPr lang="en-US" altLang="zh-CN" sz="1000"/>
              </a:p>
            </p:txBody>
          </p:sp>
        </p:grpSp>
        <p:sp>
          <p:nvSpPr>
            <p:cNvPr id="17" name="下箭头 16"/>
            <p:cNvSpPr/>
            <p:nvPr/>
          </p:nvSpPr>
          <p:spPr>
            <a:xfrm>
              <a:off x="1709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下箭头 17"/>
            <p:cNvSpPr/>
            <p:nvPr/>
          </p:nvSpPr>
          <p:spPr>
            <a:xfrm>
              <a:off x="3042" y="5319"/>
              <a:ext cx="328" cy="1203"/>
            </a:xfrm>
            <a:prstGeom prst="downArrow">
              <a:avLst/>
            </a:prstGeom>
            <a:solidFill>
              <a:srgbClr val="114F8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302" y="6658"/>
              <a:ext cx="2761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>
                  <a:solidFill>
                    <a:schemeClr val="tx2">
                      <a:lumMod val="50000"/>
                    </a:schemeClr>
                  </a:solidFill>
                  <a:latin typeface="HP Simplified Hans" panose="020B0500000000000000" charset="-122"/>
                  <a:ea typeface="HP Simplified Hans" panose="020B0500000000000000" charset="-122"/>
                </a:rPr>
                <a:t>Allocated Heap Memory</a:t>
              </a:r>
              <a:endParaRPr lang="en-US" altLang="zh-CN" sz="1200">
                <a:solidFill>
                  <a:schemeClr val="tx2">
                    <a:lumMod val="50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866140" y="3643630"/>
            <a:ext cx="7740015" cy="929640"/>
            <a:chOff x="1412" y="5066"/>
            <a:chExt cx="12189" cy="1464"/>
          </a:xfrm>
        </p:grpSpPr>
        <p:sp>
          <p:nvSpPr>
            <p:cNvPr id="27" name="文本框 26"/>
            <p:cNvSpPr txBox="1"/>
            <p:nvPr/>
          </p:nvSpPr>
          <p:spPr>
            <a:xfrm>
              <a:off x="9703" y="5193"/>
              <a:ext cx="3898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400">
                  <a:solidFill>
                    <a:srgbClr val="114F8D"/>
                  </a:solidFill>
                </a:rPr>
                <a:t>......</a:t>
              </a:r>
              <a:endParaRPr lang="en-US" altLang="zh-CN" sz="4400">
                <a:solidFill>
                  <a:srgbClr val="114F8D"/>
                </a:solidFill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1412" y="5066"/>
              <a:ext cx="7800" cy="1464"/>
              <a:chOff x="1412" y="5066"/>
              <a:chExt cx="7800" cy="1464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1412" y="5066"/>
                <a:ext cx="3804" cy="1464"/>
                <a:chOff x="1412" y="5066"/>
                <a:chExt cx="3804" cy="1464"/>
              </a:xfrm>
            </p:grpSpPr>
            <p:sp>
              <p:nvSpPr>
                <p:cNvPr id="23" name="矩形 22"/>
                <p:cNvSpPr/>
                <p:nvPr/>
              </p:nvSpPr>
              <p:spPr>
                <a:xfrm>
                  <a:off x="1412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744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4076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</p:grpSp>
          <p:grpSp>
            <p:nvGrpSpPr>
              <p:cNvPr id="30" name="组合 29"/>
              <p:cNvGrpSpPr/>
              <p:nvPr/>
            </p:nvGrpSpPr>
            <p:grpSpPr>
              <a:xfrm>
                <a:off x="5408" y="5066"/>
                <a:ext cx="3804" cy="1464"/>
                <a:chOff x="1412" y="5066"/>
                <a:chExt cx="3804" cy="1464"/>
              </a:xfrm>
            </p:grpSpPr>
            <p:sp>
              <p:nvSpPr>
                <p:cNvPr id="31" name="矩形 30"/>
                <p:cNvSpPr/>
                <p:nvPr/>
              </p:nvSpPr>
              <p:spPr>
                <a:xfrm>
                  <a:off x="1412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  <p:sp>
              <p:nvSpPr>
                <p:cNvPr id="32" name="矩形 31"/>
                <p:cNvSpPr/>
                <p:nvPr/>
              </p:nvSpPr>
              <p:spPr>
                <a:xfrm>
                  <a:off x="2744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4076" y="5066"/>
                  <a:ext cx="1140" cy="1464"/>
                </a:xfrm>
                <a:prstGeom prst="rect">
                  <a:avLst/>
                </a:prstGeom>
                <a:solidFill>
                  <a:srgbClr val="114F8D"/>
                </a:solidFill>
                <a:ln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r>
                    <a:rPr lang="en-US" altLang="zh-CN" sz="1000"/>
                    <a:t>D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T</a:t>
                  </a:r>
                  <a:endParaRPr lang="en-US" altLang="zh-CN" sz="1000"/>
                </a:p>
                <a:p>
                  <a:pPr algn="ctr"/>
                  <a:r>
                    <a:rPr lang="en-US" altLang="zh-CN" sz="1000"/>
                    <a:t>A</a:t>
                  </a:r>
                  <a:endParaRPr lang="en-US" altLang="zh-CN" sz="1000"/>
                </a:p>
              </p:txBody>
            </p:sp>
          </p:grpSp>
        </p:grpSp>
      </p:grpSp>
      <p:sp>
        <p:nvSpPr>
          <p:cNvPr id="34" name="文本框 33"/>
          <p:cNvSpPr txBox="1"/>
          <p:nvPr/>
        </p:nvSpPr>
        <p:spPr>
          <a:xfrm>
            <a:off x="2818765" y="2644140"/>
            <a:ext cx="58077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b="1">
                <a:solidFill>
                  <a:srgbClr val="FF0000"/>
                </a:solidFill>
                <a:latin typeface="Courier New" panose="02070309020205020404" charset="0"/>
                <a:cs typeface="Courier New" panose="02070309020205020404" charset="0"/>
              </a:rPr>
              <a:t>OutOfMemory Error</a:t>
            </a:r>
            <a:endParaRPr lang="en-US" altLang="zh-CN" sz="4000" b="1">
              <a:solidFill>
                <a:srgbClr val="FF0000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818765" y="2622550"/>
            <a:ext cx="64274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charset="0"/>
                <a:cs typeface="Courier New" panose="02070309020205020404" charset="0"/>
              </a:rPr>
              <a:t>Too much data - not infinite capacity</a:t>
            </a:r>
            <a:endParaRPr lang="en-US" altLang="zh-CN" sz="2000" b="1">
              <a:solidFill>
                <a:schemeClr val="accent4">
                  <a:lumMod val="60000"/>
                  <a:lumOff val="40000"/>
                </a:schemeClr>
              </a:solidFill>
              <a:latin typeface="Courier New" panose="02070309020205020404" charset="0"/>
              <a:cs typeface="Courier New" panose="02070309020205020404" charset="0"/>
            </a:endParaRPr>
          </a:p>
          <a:p>
            <a:r>
              <a:rPr lang="en-US" altLang="zh-CN" sz="2000" b="1">
                <a:solidFill>
                  <a:schemeClr val="accent4">
                    <a:lumMod val="60000"/>
                    <a:lumOff val="40000"/>
                  </a:schemeClr>
                </a:solidFill>
                <a:latin typeface="Courier New" panose="02070309020205020404" charset="0"/>
                <a:cs typeface="Courier New" panose="02070309020205020404" charset="0"/>
              </a:rPr>
              <a:t>Heap memory running out!!! </a:t>
            </a:r>
            <a:endParaRPr lang="en-US" altLang="zh-CN" sz="2000" b="1">
              <a:solidFill>
                <a:schemeClr val="accent4">
                  <a:lumMod val="60000"/>
                  <a:lumOff val="40000"/>
                </a:schemeClr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90575" y="2882900"/>
            <a:ext cx="64274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rgbClr val="557199"/>
                </a:solidFill>
                <a:latin typeface="Courier New" panose="02070309020205020404" charset="0"/>
                <a:cs typeface="Courier New" panose="02070309020205020404" charset="0"/>
              </a:rPr>
              <a:t>int *p=(int *)malloc(sizeof(int)); </a:t>
            </a:r>
            <a:endParaRPr lang="en-US" altLang="zh-CN" sz="2000" b="1">
              <a:solidFill>
                <a:schemeClr val="tx2">
                  <a:lumMod val="90000"/>
                </a:schemeClr>
              </a:solidFill>
              <a:latin typeface="Courier New" panose="02070309020205020404" charset="0"/>
              <a:cs typeface="Courier New" panose="02070309020205020404" charset="0"/>
            </a:endParaRPr>
          </a:p>
          <a:p>
            <a:r>
              <a:rPr lang="zh-CN" altLang="en-US" sz="2000" b="1">
                <a:solidFill>
                  <a:schemeClr val="tx2">
                    <a:lumMod val="90000"/>
                  </a:schemeClr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⬇</a:t>
            </a:r>
            <a:r>
              <a:rPr lang="en-US" altLang="zh-CN" sz="2000" b="1">
                <a:solidFill>
                  <a:schemeClr val="tx2">
                    <a:lumMod val="90000"/>
                  </a:schemeClr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 </a:t>
            </a:r>
            <a:r>
              <a:rPr lang="en-US" altLang="zh-CN" sz="2000" b="1">
                <a:solidFill>
                  <a:schemeClr val="tx2">
                    <a:lumMod val="90000"/>
                  </a:schemeClr>
                </a:solidFill>
                <a:latin typeface="Courier New" panose="02070309020205020404" charset="0"/>
                <a:cs typeface="Courier New" panose="02070309020205020404" charset="0"/>
              </a:rPr>
              <a:t>new data which needs heap memory </a:t>
            </a:r>
            <a:endParaRPr lang="zh-CN" altLang="en-US" sz="2000" b="1">
              <a:solidFill>
                <a:schemeClr val="tx2">
                  <a:lumMod val="90000"/>
                </a:schemeClr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6" grpId="0"/>
      <p:bldP spid="36" grpId="1"/>
      <p:bldP spid="16" grpId="0"/>
      <p:bldP spid="1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29300" y="1470025"/>
            <a:ext cx="2967990" cy="210693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98170" y="1248410"/>
            <a:ext cx="24752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600">
                <a:solidFill>
                  <a:srgbClr val="114F8D"/>
                </a:solidFill>
                <a:latin typeface="HP Simplified Hans" panose="020B0500000000000000" charset="-122"/>
                <a:ea typeface="HP Simplified Hans" panose="020B0500000000000000" charset="-122"/>
              </a:rPr>
              <a:t>?</a:t>
            </a:r>
            <a:endParaRPr lang="en-US" altLang="zh-CN" sz="16600">
              <a:solidFill>
                <a:srgbClr val="114F8D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pic>
        <p:nvPicPr>
          <p:cNvPr id="16" name="图片 15" descr="凌乱桌面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900" y="1120140"/>
            <a:ext cx="3742055" cy="280670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685" y="722630"/>
            <a:ext cx="5927725" cy="39382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2305" y="2917190"/>
            <a:ext cx="2312670" cy="164211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98170" y="1248410"/>
            <a:ext cx="24752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600">
                <a:solidFill>
                  <a:srgbClr val="114F8D"/>
                </a:solidFill>
                <a:latin typeface="HP Simplified Hans" panose="020B0500000000000000" charset="-122"/>
                <a:ea typeface="HP Simplified Hans" panose="020B0500000000000000" charset="-122"/>
              </a:rPr>
              <a:t>?</a:t>
            </a:r>
            <a:endParaRPr lang="en-US" altLang="zh-CN" sz="16600">
              <a:solidFill>
                <a:srgbClr val="114F8D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pic>
        <p:nvPicPr>
          <p:cNvPr id="16" name="图片 15" descr="凌乱桌面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390" y="845820"/>
            <a:ext cx="2543175" cy="1907540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480" y="1748790"/>
            <a:ext cx="2476500" cy="164592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912360" y="845820"/>
            <a:ext cx="51377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rgbClr val="557199"/>
                </a:solidFill>
                <a:latin typeface="HP Simplified Hans" panose="020B0500000000000000" charset="-122"/>
                <a:ea typeface="HP Simplified Hans" panose="020B0500000000000000" charset="-122"/>
              </a:rPr>
              <a:t>Collect the </a:t>
            </a:r>
            <a:r>
              <a:rPr lang="en-US" altLang="zh-CN" sz="2000">
                <a:solidFill>
                  <a:srgbClr val="557199"/>
                </a:solidFill>
                <a:highlight>
                  <a:srgbClr val="FFFF00"/>
                </a:highlight>
                <a:latin typeface="HP Simplified Hans" panose="020B0500000000000000" charset="-122"/>
                <a:ea typeface="HP Simplified Hans" panose="020B0500000000000000" charset="-122"/>
              </a:rPr>
              <a:t>garbage</a:t>
            </a:r>
            <a:r>
              <a:rPr lang="en-US" altLang="zh-CN" sz="2000">
                <a:solidFill>
                  <a:srgbClr val="557199"/>
                </a:solidFill>
                <a:latin typeface="HP Simplified Hans" panose="020B0500000000000000" charset="-122"/>
                <a:ea typeface="HP Simplified Hans" panose="020B0500000000000000" charset="-122"/>
              </a:rPr>
              <a:t> in our daily life.</a:t>
            </a:r>
            <a:endParaRPr lang="en-US" altLang="zh-CN" sz="2000">
              <a:solidFill>
                <a:srgbClr val="557199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4624070" y="2049780"/>
            <a:ext cx="1377315" cy="1344930"/>
          </a:xfrm>
          <a:prstGeom prst="chevron">
            <a:avLst/>
          </a:prstGeom>
          <a:solidFill>
            <a:srgbClr val="114F8D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3830" y="50800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98170" y="1248410"/>
            <a:ext cx="2475230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600">
                <a:solidFill>
                  <a:srgbClr val="114F8D"/>
                </a:solidFill>
                <a:latin typeface="HP Simplified Hans" panose="020B0500000000000000" charset="-122"/>
                <a:ea typeface="HP Simplified Hans" panose="020B0500000000000000" charset="-122"/>
              </a:rPr>
              <a:t>?</a:t>
            </a:r>
            <a:endParaRPr lang="en-US" altLang="zh-CN" sz="16600">
              <a:solidFill>
                <a:srgbClr val="114F8D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68220" y="1162685"/>
            <a:ext cx="7315835" cy="3230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5400">
                <a:solidFill>
                  <a:schemeClr val="accent1"/>
                </a:solidFill>
                <a:latin typeface="HP Simplified Hans" panose="020B0500000000000000" charset="-122"/>
                <a:ea typeface="HP Simplified Hans" panose="020B0500000000000000" charset="-122"/>
              </a:rPr>
              <a:t>Clear the</a:t>
            </a:r>
            <a:endParaRPr lang="en-US" altLang="zh-CN" sz="5400">
              <a:solidFill>
                <a:schemeClr val="accent1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9600">
                <a:solidFill>
                  <a:schemeClr val="accent1"/>
                </a:solidFill>
                <a:highlight>
                  <a:srgbClr val="FFFF00"/>
                </a:highlight>
                <a:latin typeface="HP Simplified Hans" panose="020B0500000000000000" charset="-122"/>
                <a:ea typeface="HP Simplified Hans" panose="020B0500000000000000" charset="-122"/>
              </a:rPr>
              <a:t>GARBAGE</a:t>
            </a:r>
            <a:endParaRPr lang="en-US" altLang="zh-CN" sz="9600">
              <a:solidFill>
                <a:schemeClr val="accent1"/>
              </a:solidFill>
              <a:highlight>
                <a:srgbClr val="FFFF00"/>
              </a:highlight>
              <a:latin typeface="HP Simplified Hans" panose="020B0500000000000000" charset="-122"/>
              <a:ea typeface="HP Simplified Hans" panose="020B0500000000000000" charset="-122"/>
            </a:endParaRPr>
          </a:p>
          <a:p>
            <a:r>
              <a:rPr lang="en-US" altLang="zh-CN" sz="5400">
                <a:solidFill>
                  <a:schemeClr val="accent1"/>
                </a:solidFill>
                <a:latin typeface="HP Simplified Hans" panose="020B0500000000000000" charset="-122"/>
                <a:ea typeface="HP Simplified Hans" panose="020B0500000000000000" charset="-122"/>
              </a:rPr>
              <a:t>and reuse the space</a:t>
            </a:r>
            <a:endParaRPr lang="en-US" altLang="zh-CN" sz="5400">
              <a:solidFill>
                <a:schemeClr val="accent1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8590349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8797015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63830" y="46355"/>
            <a:ext cx="4017645" cy="4603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P Simplified Hans" panose="020B0500000000000000" charset="-122"/>
                <a:ea typeface="HP Simplified Hans" panose="020B0500000000000000" charset="-122"/>
                <a:cs typeface="思源黑体 CN Normal" panose="020B0400000000000000" charset="-122"/>
              </a:rPr>
              <a:t>Motivation</a:t>
            </a:r>
            <a:endParaRPr kumimoji="0" lang="en-US" altLang="zh-CN" sz="2400" b="0" i="0" u="none" strike="noStrike" kern="1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HP Simplified Hans" panose="020B0500000000000000" charset="-122"/>
              <a:ea typeface="HP Simplified Hans" panose="020B0500000000000000" charset="-122"/>
              <a:cs typeface="思源黑体 CN Normal" panose="020B040000000000000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4876800"/>
            <a:ext cx="9144000" cy="266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177017" y="342544"/>
            <a:ext cx="118385" cy="118385"/>
          </a:xfrm>
          <a:prstGeom prst="ellipse">
            <a:avLst/>
          </a:prstGeom>
          <a:solidFill>
            <a:srgbClr val="96AC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8383683" y="342544"/>
            <a:ext cx="118385" cy="1183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1785" y="506730"/>
            <a:ext cx="6490335" cy="252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900" b="0" i="0" u="none" strike="noStrike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cs typeface="思源黑体 CN Normal" panose="020B0400000000000000" charset="-122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050" b="1" kern="100" noProof="0" dirty="0">
                <a:solidFill>
                  <a:schemeClr val="tx2">
                    <a:lumMod val="90000"/>
                  </a:schemeClr>
                </a:solidFill>
                <a:latin typeface="Microsoft JhengHei" panose="020B0604030504040204" charset="-120"/>
                <a:ea typeface="Microsoft JhengHei" panose="020B0604030504040204" charset="-120"/>
                <a:sym typeface="+mn-ea"/>
              </a:rPr>
              <a:t>How to collect garbage when heap memory is running out</a:t>
            </a:r>
            <a:endParaRPr lang="en-US" altLang="zh-CN" sz="1050" b="1" kern="100" noProof="0" dirty="0">
              <a:solidFill>
                <a:schemeClr val="tx2">
                  <a:lumMod val="90000"/>
                </a:schemeClr>
              </a:solidFill>
              <a:latin typeface="Microsoft JhengHei" panose="020B0604030504040204" charset="-120"/>
              <a:ea typeface="Microsoft JhengHei" panose="020B0604030504040204" charset="-12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4630" y="920750"/>
            <a:ext cx="391604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8800">
                <a:solidFill>
                  <a:srgbClr val="557199"/>
                </a:solidFill>
                <a:latin typeface="HP Simplified Hans" panose="020B0500000000000000" charset="-122"/>
                <a:ea typeface="HP Simplified Hans" panose="020B0500000000000000" charset="-122"/>
              </a:rPr>
              <a:t>HOW?</a:t>
            </a:r>
            <a:endParaRPr lang="en-US" altLang="zh-CN" sz="8800">
              <a:solidFill>
                <a:srgbClr val="557199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6750" y="2366010"/>
            <a:ext cx="51377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rgbClr val="557199"/>
                </a:solidFill>
                <a:latin typeface="HP Simplified Hans" panose="020B0500000000000000" charset="-122"/>
                <a:ea typeface="HP Simplified Hans" panose="020B0500000000000000" charset="-122"/>
              </a:rPr>
              <a:t>WHO</a:t>
            </a:r>
            <a:r>
              <a:rPr lang="en-US" altLang="zh-CN" sz="2400">
                <a:solidFill>
                  <a:srgbClr val="557199"/>
                </a:solidFill>
                <a:latin typeface="HP Simplified Hans" panose="020B0500000000000000" charset="-122"/>
                <a:ea typeface="HP Simplified Hans" panose="020B0500000000000000" charset="-122"/>
              </a:rPr>
              <a:t> knows what is</a:t>
            </a:r>
            <a:r>
              <a:rPr lang="en-US" altLang="zh-CN" sz="2400" b="1">
                <a:solidFill>
                  <a:srgbClr val="557199"/>
                </a:solidFill>
                <a:latin typeface="HP Simplified Hans" panose="020B0500000000000000" charset="-122"/>
                <a:ea typeface="HP Simplified Hans" panose="020B0500000000000000" charset="-122"/>
              </a:rPr>
              <a:t> garbage</a:t>
            </a:r>
            <a:r>
              <a:rPr lang="en-US" altLang="zh-CN" sz="2400">
                <a:solidFill>
                  <a:srgbClr val="557199"/>
                </a:solidFill>
                <a:latin typeface="HP Simplified Hans" panose="020B0500000000000000" charset="-122"/>
                <a:ea typeface="HP Simplified Hans" panose="020B0500000000000000" charset="-122"/>
              </a:rPr>
              <a:t>?</a:t>
            </a:r>
            <a:endParaRPr lang="en-US" altLang="zh-CN" sz="2400">
              <a:solidFill>
                <a:srgbClr val="557199"/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70475" y="1433830"/>
            <a:ext cx="3313430" cy="30568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070475" y="973455"/>
            <a:ext cx="51377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tx2">
                    <a:lumMod val="75000"/>
                  </a:schemeClr>
                </a:solidFill>
                <a:latin typeface="HP Simplified Hans" panose="020B0500000000000000" charset="-122"/>
                <a:ea typeface="HP Simplified Hans" panose="020B0500000000000000" charset="-122"/>
              </a:rPr>
              <a:t>Programmer himself!</a:t>
            </a:r>
            <a:endParaRPr lang="en-US" altLang="zh-CN" sz="2400">
              <a:solidFill>
                <a:schemeClr val="tx2">
                  <a:lumMod val="75000"/>
                </a:schemeClr>
              </a:solidFill>
              <a:latin typeface="HP Simplified Hans" panose="020B0500000000000000" charset="-122"/>
              <a:ea typeface="HP Simplified Hans" panose="020B05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p="http://schemas.openxmlformats.org/presentationml/2006/main">
  <p:tag name="TABLE_ENDDRAG_ORIGIN_RECT" val="459*125"/>
  <p:tag name="TABLE_ENDDRAG_RECT" val="225*70*459*125"/>
</p:tagLst>
</file>

<file path=ppt/tags/tag2.xml><?xml version="1.0" encoding="utf-8"?>
<p:tagLst xmlns:p="http://schemas.openxmlformats.org/presentationml/2006/main">
  <p:tag name="TABLE_ENDDRAG_ORIGIN_RECT" val="459*103"/>
  <p:tag name="TABLE_ENDDRAG_RECT" val="232*178*459*103"/>
</p:tagLst>
</file>

<file path=ppt/tags/tag3.xml><?xml version="1.0" encoding="utf-8"?>
<p:tagLst xmlns:p="http://schemas.openxmlformats.org/presentationml/2006/main">
  <p:tag name="TABLE_ENDDRAG_ORIGIN_RECT" val="459*125"/>
  <p:tag name="TABLE_ENDDRAG_RECT" val="225*70*459*125"/>
</p:tagLst>
</file>

<file path=ppt/tags/tag4.xml><?xml version="1.0" encoding="utf-8"?>
<p:tagLst xmlns:p="http://schemas.openxmlformats.org/presentationml/2006/main">
  <p:tag name="TABLE_ENDDRAG_ORIGIN_RECT" val="275*27"/>
  <p:tag name="TABLE_ENDDRAG_RECT" val="31*186*275*27"/>
</p:tagLst>
</file>

<file path=ppt/tags/tag5.xml><?xml version="1.0" encoding="utf-8"?>
<p:tagLst xmlns:p="http://schemas.openxmlformats.org/presentationml/2006/main">
  <p:tag name="TABLE_ENDDRAG_ORIGIN_RECT" val="459*103"/>
  <p:tag name="TABLE_ENDDRAG_RECT" val="232*178*459*103"/>
</p:tagLst>
</file>

<file path=ppt/tags/tag6.xml><?xml version="1.0" encoding="utf-8"?>
<p:tagLst xmlns:p="http://schemas.openxmlformats.org/presentationml/2006/main">
  <p:tag name="TABLE_ENDDRAG_ORIGIN_RECT" val="459*103"/>
  <p:tag name="TABLE_ENDDRAG_RECT" val="232*178*459*103"/>
</p:tagLst>
</file>

<file path=ppt/tags/tag7.xml><?xml version="1.0" encoding="utf-8"?>
<p:tagLst xmlns:p="http://schemas.openxmlformats.org/presentationml/2006/main">
  <p:tag name="ISLIDE.GUIDESSETTING" val="{&quot;Id&quot;:&quot;GuidesStyle_Narrow&quot;,&quot;Name&quot;:&quot;较窄&quot;,&quot;Kind&quot;:&quot;System&quot;,&quot;OldGuidesSetting&quot;:{&quot;HeaderHeight&quot;:10.0,&quot;FooterHeight&quot;:5.0,&quot;SideMargin&quot;:2.5,&quot;TopMargin&quot;:0.0,&quot;BottomMargin&quot;:0.0,&quot;IntervalMargin&quot;:1.0}}"/>
  <p:tag name="COMMONDATA" val="eyJjb3VudCI6NS4wLCJoZGlkIjoiMmYwN2JkNGQ2NTNlYzM2Yjk0ZGY4YjY0NDhjZmVhMTYiLCJ1c2VyQ291bnQiOjEuMH0="/>
  <p:tag name="KSO_WPP_MARK_KEY" val="ce2c9d67-00c2-46f3-8643-665cca9432dd"/>
</p:tagLst>
</file>

<file path=ppt/theme/theme1.xml><?xml version="1.0" encoding="utf-8"?>
<a:theme xmlns:a="http://schemas.openxmlformats.org/drawingml/2006/main" name="第一PPT，www.1ppt.com">
  <a:themeElements>
    <a:clrScheme name="自定义 1060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557199"/>
      </a:accent1>
      <a:accent2>
        <a:srgbClr val="29323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2022采购宋体思源宋体 CN Heavy">
      <a:majorFont>
        <a:latin typeface="思源黑体 CN Normal"/>
        <a:ea typeface="思源宋体 CN Heavy"/>
        <a:cs typeface=""/>
      </a:majorFont>
      <a:minorFont>
        <a:latin typeface="思源黑体 CN Normal"/>
        <a:ea typeface="思源黑体 CN Normal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思源黑体 CN Normal"/>
        <a:font script="Hebr" typeface="思源黑体 CN Normal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Normal"/>
        <a:font script="Uigh" typeface="Microsoft Uighur"/>
        <a:font script="Geor" typeface="Sylfaen"/>
      </a:majorFont>
      <a:min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思源黑体 CN Normal"/>
        <a:font script="Hebr" typeface="思源黑体 CN Normal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Normal"/>
        <a:font script="Uigh" typeface="Microsoft Uighur"/>
        <a:font script="Geor" typeface="Sylfaen"/>
      </a:majorFont>
      <a:min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国家奖学金答辩模板</Template>
  <TotalTime>0</TotalTime>
  <Words>5653</Words>
  <Application>WPS 演示</Application>
  <PresentationFormat>全屏显示(16:9)</PresentationFormat>
  <Paragraphs>805</Paragraphs>
  <Slides>36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51" baseType="lpstr">
      <vt:lpstr>Arial</vt:lpstr>
      <vt:lpstr>宋体</vt:lpstr>
      <vt:lpstr>Wingdings</vt:lpstr>
      <vt:lpstr>微软雅黑</vt:lpstr>
      <vt:lpstr>汉仪大宋简</vt:lpstr>
      <vt:lpstr>Microsoft JhengHei</vt:lpstr>
      <vt:lpstr>思源黑体 CN Normal</vt:lpstr>
      <vt:lpstr>黑体</vt:lpstr>
      <vt:lpstr>HP Simplified Jpan</vt:lpstr>
      <vt:lpstr>HP Simplified Hans</vt:lpstr>
      <vt:lpstr>Courier New</vt:lpstr>
      <vt:lpstr>Arial Unicode MS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述职报告</dc:title>
  <dc:creator>第一PPT</dc:creator>
  <cp:keywords>www.1ppt.com</cp:keywords>
  <dc:description>www.1ppt.com</dc:description>
  <cp:lastModifiedBy>TangRY</cp:lastModifiedBy>
  <cp:revision>37</cp:revision>
  <dcterms:created xsi:type="dcterms:W3CDTF">2022-10-08T03:26:00Z</dcterms:created>
  <dcterms:modified xsi:type="dcterms:W3CDTF">2023-12-17T11:27:18Z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71DA4EA1A93A4D5D80C410773F19122F_12</vt:lpwstr>
  </property>
  <property fmtid="{D5CDD505-2E9C-101B-9397-08002B2CF9AE}" pid="3" name="KSOProductBuildVer">
    <vt:lpwstr>2052-12.1.0.15374</vt:lpwstr>
  </property>
</Properties>
</file>

<file path=docProps/thumbnail.jpeg>
</file>